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7" r:id="rId1"/>
  </p:sldMasterIdLst>
  <p:notesMasterIdLst>
    <p:notesMasterId r:id="rId75"/>
  </p:notesMasterIdLst>
  <p:handoutMasterIdLst>
    <p:handoutMasterId r:id="rId76"/>
  </p:handoutMasterIdLst>
  <p:sldIdLst>
    <p:sldId id="256" r:id="rId2"/>
    <p:sldId id="261" r:id="rId3"/>
    <p:sldId id="257" r:id="rId4"/>
    <p:sldId id="260" r:id="rId5"/>
    <p:sldId id="262" r:id="rId6"/>
    <p:sldId id="263" r:id="rId7"/>
    <p:sldId id="264" r:id="rId8"/>
    <p:sldId id="259" r:id="rId9"/>
    <p:sldId id="265" r:id="rId10"/>
    <p:sldId id="266" r:id="rId11"/>
    <p:sldId id="268" r:id="rId12"/>
    <p:sldId id="270" r:id="rId13"/>
    <p:sldId id="271" r:id="rId14"/>
    <p:sldId id="272" r:id="rId15"/>
    <p:sldId id="269" r:id="rId16"/>
    <p:sldId id="417" r:id="rId17"/>
    <p:sldId id="273" r:id="rId18"/>
    <p:sldId id="418" r:id="rId19"/>
    <p:sldId id="419" r:id="rId20"/>
    <p:sldId id="317" r:id="rId21"/>
    <p:sldId id="275" r:id="rId22"/>
    <p:sldId id="403" r:id="rId23"/>
    <p:sldId id="324" r:id="rId24"/>
    <p:sldId id="404" r:id="rId25"/>
    <p:sldId id="395" r:id="rId26"/>
    <p:sldId id="328" r:id="rId27"/>
    <p:sldId id="318" r:id="rId28"/>
    <p:sldId id="399" r:id="rId29"/>
    <p:sldId id="350" r:id="rId30"/>
    <p:sldId id="392" r:id="rId31"/>
    <p:sldId id="393" r:id="rId32"/>
    <p:sldId id="379" r:id="rId33"/>
    <p:sldId id="382" r:id="rId34"/>
    <p:sldId id="401" r:id="rId35"/>
    <p:sldId id="405" r:id="rId36"/>
    <p:sldId id="414" r:id="rId37"/>
    <p:sldId id="415" r:id="rId38"/>
    <p:sldId id="416" r:id="rId39"/>
    <p:sldId id="289" r:id="rId40"/>
    <p:sldId id="420" r:id="rId41"/>
    <p:sldId id="422" r:id="rId42"/>
    <p:sldId id="423" r:id="rId43"/>
    <p:sldId id="424" r:id="rId44"/>
    <p:sldId id="425" r:id="rId45"/>
    <p:sldId id="421" r:id="rId46"/>
    <p:sldId id="283" r:id="rId47"/>
    <p:sldId id="341" r:id="rId48"/>
    <p:sldId id="398" r:id="rId49"/>
    <p:sldId id="441" r:id="rId50"/>
    <p:sldId id="402" r:id="rId51"/>
    <p:sldId id="438" r:id="rId52"/>
    <p:sldId id="426" r:id="rId53"/>
    <p:sldId id="388" r:id="rId54"/>
    <p:sldId id="413" r:id="rId55"/>
    <p:sldId id="277" r:id="rId56"/>
    <p:sldId id="278" r:id="rId57"/>
    <p:sldId id="390" r:id="rId58"/>
    <p:sldId id="391" r:id="rId59"/>
    <p:sldId id="429" r:id="rId60"/>
    <p:sldId id="406" r:id="rId61"/>
    <p:sldId id="407" r:id="rId62"/>
    <p:sldId id="408" r:id="rId63"/>
    <p:sldId id="431" r:id="rId64"/>
    <p:sldId id="439" r:id="rId65"/>
    <p:sldId id="432" r:id="rId66"/>
    <p:sldId id="433" r:id="rId67"/>
    <p:sldId id="434" r:id="rId68"/>
    <p:sldId id="442" r:id="rId69"/>
    <p:sldId id="443" r:id="rId70"/>
    <p:sldId id="444" r:id="rId71"/>
    <p:sldId id="445" r:id="rId72"/>
    <p:sldId id="446" r:id="rId73"/>
    <p:sldId id="440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67"/>
    <p:restoredTop sz="94591"/>
  </p:normalViewPr>
  <p:slideViewPr>
    <p:cSldViewPr snapToGrid="0" snapToObjects="1">
      <p:cViewPr varScale="1">
        <p:scale>
          <a:sx n="112" d="100"/>
          <a:sy n="112" d="100"/>
        </p:scale>
        <p:origin x="2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C860D6B-4B03-744F-9FE5-56CC883A05D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0A29EF-204B-9E49-96BF-10B2861F13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4D0CED-78CE-F449-8FF7-9FE11BC52E45}" type="datetimeFigureOut">
              <a:rPr lang="en-US" smtClean="0"/>
              <a:t>10/6/18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A34ABB-435A-174C-9E63-33DE41A17F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Syllabus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D6443E-873F-284A-B47A-D91DDD7D98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FADFA4-2AF3-F34E-BEA0-E8EBCF425F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43448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4F44CE-D1A2-3549-89C5-3537AA940F51}" type="datetimeFigureOut">
              <a:rPr lang="en-US" smtClean="0"/>
              <a:t>10/6/18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Syllabus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EF6006-E59E-4947-8707-F9D36EBEBD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40993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0B20CD57-DEA3-554A-90EF-C313D2B285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31002A-B058-C349-A57B-E1607FF1345E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1539074" name="Rectangle 2">
            <a:extLst>
              <a:ext uri="{FF2B5EF4-FFF2-40B4-BE49-F238E27FC236}">
                <a16:creationId xmlns:a16="http://schemas.microsoft.com/office/drawing/2014/main" id="{3583D823-A27F-014D-BBE4-4EE025FD42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9075" name="Rectangle 3">
            <a:extLst>
              <a:ext uri="{FF2B5EF4-FFF2-40B4-BE49-F238E27FC236}">
                <a16:creationId xmlns:a16="http://schemas.microsoft.com/office/drawing/2014/main" id="{B127327E-B99B-7442-8F1D-F7330D4A5B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9516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F01E8253-C413-6947-BF17-87231728F0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5AEC1A-D33A-7E45-B9B8-6403D3605F6D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1265666" name="Text Box 2">
            <a:extLst>
              <a:ext uri="{FF2B5EF4-FFF2-40B4-BE49-F238E27FC236}">
                <a16:creationId xmlns:a16="http://schemas.microsoft.com/office/drawing/2014/main" id="{6CA194C9-CB10-0D4E-AB48-0A1B33AE30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5667" name="Text Box 3">
            <a:extLst>
              <a:ext uri="{FF2B5EF4-FFF2-40B4-BE49-F238E27FC236}">
                <a16:creationId xmlns:a16="http://schemas.microsoft.com/office/drawing/2014/main" id="{F4D1F4AD-8ABE-CC4F-8ABF-D0EE6AB57E02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0" y="4343400"/>
            <a:ext cx="5027613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2494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6CE1410D-D321-C042-9FFF-5110B7889B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FABF35-542F-384C-9E7E-64013FF9C90D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1525762" name="Text Box 2">
            <a:extLst>
              <a:ext uri="{FF2B5EF4-FFF2-40B4-BE49-F238E27FC236}">
                <a16:creationId xmlns:a16="http://schemas.microsoft.com/office/drawing/2014/main" id="{80AA0413-A13B-264B-A91D-6751E575F9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5763" name="Text Box 3">
            <a:extLst>
              <a:ext uri="{FF2B5EF4-FFF2-40B4-BE49-F238E27FC236}">
                <a16:creationId xmlns:a16="http://schemas.microsoft.com/office/drawing/2014/main" id="{C69A3711-2AF8-F845-BCC1-25945003FF9A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0" y="4343400"/>
            <a:ext cx="5027613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5769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6967A65C-BBA0-ED4F-86BA-CEB7A5D326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8217C2-5974-D740-BB57-618A0E7A4467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1519618" name="Rectangle 2">
            <a:extLst>
              <a:ext uri="{FF2B5EF4-FFF2-40B4-BE49-F238E27FC236}">
                <a16:creationId xmlns:a16="http://schemas.microsoft.com/office/drawing/2014/main" id="{98870E17-F742-D744-9FE8-366D16C7D4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9619" name="Rectangle 3">
            <a:extLst>
              <a:ext uri="{FF2B5EF4-FFF2-40B4-BE49-F238E27FC236}">
                <a16:creationId xmlns:a16="http://schemas.microsoft.com/office/drawing/2014/main" id="{2AE65C5F-CC47-5C4C-B1B2-6BF55B1848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3975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41E36844-281F-3842-949B-D5365B79B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22903E-BC98-CB49-928F-D21A8DD92620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1521666" name="Rectangle 2">
            <a:extLst>
              <a:ext uri="{FF2B5EF4-FFF2-40B4-BE49-F238E27FC236}">
                <a16:creationId xmlns:a16="http://schemas.microsoft.com/office/drawing/2014/main" id="{5B6BC546-81AB-C54C-9D9C-4AB6F15523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21667" name="Rectangle 3">
            <a:extLst>
              <a:ext uri="{FF2B5EF4-FFF2-40B4-BE49-F238E27FC236}">
                <a16:creationId xmlns:a16="http://schemas.microsoft.com/office/drawing/2014/main" id="{5F8825C1-E4D2-1842-9C24-4E2F60CFF7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4778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9BEE8A45-F0B1-0A49-BE32-B859E171CC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7BD038-80EB-874C-B0E4-91AA843AC2EE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1534978" name="Text Box 2">
            <a:extLst>
              <a:ext uri="{FF2B5EF4-FFF2-40B4-BE49-F238E27FC236}">
                <a16:creationId xmlns:a16="http://schemas.microsoft.com/office/drawing/2014/main" id="{1F774A76-8A25-A34E-936D-E832E51BFD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4979" name="Text Box 3">
            <a:extLst>
              <a:ext uri="{FF2B5EF4-FFF2-40B4-BE49-F238E27FC236}">
                <a16:creationId xmlns:a16="http://schemas.microsoft.com/office/drawing/2014/main" id="{B2CD0BDD-13BB-7048-B9EA-68F874F22AA8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0" y="4343400"/>
            <a:ext cx="5027613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7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9C9DC702-58EA-4648-B2DA-F82DAE7490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C66DAE-1D47-DB4D-9BC2-803C2B3B5D88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1541122" name="Rectangle 2">
            <a:extLst>
              <a:ext uri="{FF2B5EF4-FFF2-40B4-BE49-F238E27FC236}">
                <a16:creationId xmlns:a16="http://schemas.microsoft.com/office/drawing/2014/main" id="{4A33479F-D047-2D4F-9DD9-3EB064684A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41123" name="Rectangle 3">
            <a:extLst>
              <a:ext uri="{FF2B5EF4-FFF2-40B4-BE49-F238E27FC236}">
                <a16:creationId xmlns:a16="http://schemas.microsoft.com/office/drawing/2014/main" id="{86057093-87C9-2749-AA0B-4642F307B2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9813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C11CD-2CA4-471E-B377-9E2B0BC2BE1D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380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452096"/>
            <a:ext cx="7891272" cy="1580636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Malak Abdullah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931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Malak Abdullah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336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300038"/>
            <a:ext cx="11387137" cy="127158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25" y="1743075"/>
            <a:ext cx="11387137" cy="4429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4325" y="6272784"/>
            <a:ext cx="7101459" cy="365125"/>
          </a:xfrm>
        </p:spPr>
        <p:txBody>
          <a:bodyPr/>
          <a:lstStyle/>
          <a:p>
            <a:r>
              <a:rPr lang="en-US" dirty="0"/>
              <a:t>Dr. Malak Abdullah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761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r>
              <a:rPr lang="en-US" dirty="0"/>
              <a:t>Dr. Malak Abdullah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D8C2E80E-A818-EA4B-839C-9030708D72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866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285750"/>
            <a:ext cx="11544299" cy="13287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0038" y="1829372"/>
            <a:ext cx="5929311" cy="434282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3" y="1829372"/>
            <a:ext cx="5480113" cy="434282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0039" y="6272784"/>
            <a:ext cx="7115746" cy="365125"/>
          </a:xfrm>
        </p:spPr>
        <p:txBody>
          <a:bodyPr/>
          <a:lstStyle/>
          <a:p>
            <a:r>
              <a:rPr lang="en-US" dirty="0"/>
              <a:t>Dr. Malak Abdullah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81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1463" y="6272784"/>
            <a:ext cx="7144321" cy="365125"/>
          </a:xfrm>
        </p:spPr>
        <p:txBody>
          <a:bodyPr/>
          <a:lstStyle/>
          <a:p>
            <a:r>
              <a:rPr lang="en-US" dirty="0"/>
              <a:t>Dr. Malak Abdullah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1463" y="200025"/>
            <a:ext cx="11572875" cy="12858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975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14313" y="6272784"/>
            <a:ext cx="7201471" cy="365125"/>
          </a:xfrm>
        </p:spPr>
        <p:txBody>
          <a:bodyPr/>
          <a:lstStyle/>
          <a:p>
            <a:r>
              <a:rPr lang="en-US" dirty="0"/>
              <a:t>Dr. Malak Abdullah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806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658100" y="0"/>
            <a:ext cx="453389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2212" y="371475"/>
            <a:ext cx="4158996" cy="1156957"/>
          </a:xfrm>
        </p:spPr>
        <p:txBody>
          <a:bodyPr anchor="t">
            <a:normAutofit/>
          </a:bodyPr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613" y="371475"/>
            <a:ext cx="7221283" cy="5638116"/>
          </a:xfrm>
        </p:spPr>
        <p:txBody>
          <a:bodyPr anchor="t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2212" y="1743075"/>
            <a:ext cx="4158996" cy="426651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03740" y="6272784"/>
            <a:ext cx="2934236" cy="365125"/>
          </a:xfrm>
        </p:spPr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8613" y="6272784"/>
            <a:ext cx="7087171" cy="365125"/>
          </a:xfrm>
        </p:spPr>
        <p:txBody>
          <a:bodyPr/>
          <a:lstStyle/>
          <a:p>
            <a:r>
              <a:rPr lang="en-US" dirty="0"/>
              <a:t>Dr. Malak Abdullah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89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852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Malak Abdullah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374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370332"/>
            <a:ext cx="11244263" cy="1358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928813"/>
            <a:ext cx="11244263" cy="424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272784"/>
            <a:ext cx="6958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Dr. Malak Abdullah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D8C2E80E-A818-EA4B-839C-9030708D72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913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v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v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v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v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v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hyperlink" Target="https://git-scm.com/book/en/v2/Getting-Started-Installing-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linegdb.com/online_python_compiler" TargetMode="External"/><Relationship Id="rId2" Type="http://schemas.openxmlformats.org/officeDocument/2006/relationships/hyperlink" Target="https://www.tutorialspoint.com/execute_python_online.php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gramiz.com/python-programming/for-loop" TargetMode="External"/><Relationship Id="rId2" Type="http://schemas.openxmlformats.org/officeDocument/2006/relationships/hyperlink" Target="https://www.programiz.com/python-programming/function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en.wikipedia.org/wiki/Unix" TargetMode="External"/><Relationship Id="rId7" Type="http://schemas.openxmlformats.org/officeDocument/2006/relationships/image" Target="../media/image5.jpg"/><Relationship Id="rId2" Type="http://schemas.openxmlformats.org/officeDocument/2006/relationships/hyperlink" Target="https://en.wikipedia.org/wiki/ABC_(programming_language)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Monty_Python's_Flying_Circus" TargetMode="External"/><Relationship Id="rId5" Type="http://schemas.openxmlformats.org/officeDocument/2006/relationships/hyperlink" Target="https://en.wikipedia.org/wiki/Hacker_(programmer_subculture)" TargetMode="External"/><Relationship Id="rId4" Type="http://schemas.openxmlformats.org/officeDocument/2006/relationships/hyperlink" Target="https://en.wikipedia.org/wiki/C_(programming_language)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lib/module-math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reference/expressions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6613-A60B-F84D-81C0-B833A24D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76362"/>
            <a:ext cx="9144000" cy="2603274"/>
          </a:xfrm>
        </p:spPr>
        <p:txBody>
          <a:bodyPr>
            <a:normAutofit/>
          </a:bodyPr>
          <a:lstStyle/>
          <a:p>
            <a:r>
              <a:rPr lang="en-US" sz="5400" dirty="0"/>
              <a:t>Data Science with Python</a:t>
            </a:r>
            <a:br>
              <a:rPr lang="en-US" sz="5400" dirty="0"/>
            </a:br>
            <a:r>
              <a:rPr lang="en-US" sz="3200" dirty="0"/>
              <a:t>CS 498 (Special Topics in Computer Science)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Chapter 1: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A7EAB4-3CB7-F64A-87A8-6ADB313E90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8163"/>
            <a:ext cx="9144000" cy="139371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Dr. Malak Abdullah</a:t>
            </a:r>
          </a:p>
          <a:p>
            <a:pPr algn="ctr"/>
            <a:r>
              <a:rPr lang="en-US" dirty="0"/>
              <a:t>Computer Science Department</a:t>
            </a:r>
          </a:p>
          <a:p>
            <a:pPr algn="ctr"/>
            <a:r>
              <a:rPr lang="en-US" dirty="0"/>
              <a:t>Jordan University of Science and Technology</a:t>
            </a:r>
          </a:p>
        </p:txBody>
      </p:sp>
    </p:spTree>
    <p:extLst>
      <p:ext uri="{BB962C8B-B14F-4D97-AF65-F5344CB8AC3E}">
        <p14:creationId xmlns:p14="http://schemas.microsoft.com/office/powerpoint/2010/main" val="903109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FAF1C-FFAF-5748-A706-415C5CE7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Python and </a:t>
            </a:r>
            <a:r>
              <a:rPr lang="en-US" dirty="0" err="1"/>
              <a:t>ANAconda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84B2F78-88AA-A14D-B006-04BC6E743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971" y="1328737"/>
            <a:ext cx="5523731" cy="4063365"/>
          </a:xfrm>
          <a:ln>
            <a:solidFill>
              <a:schemeClr val="tx1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1F959-C4B7-D74C-B966-032D1B17B6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64424" y="6284214"/>
            <a:ext cx="3273552" cy="365125"/>
          </a:xfrm>
        </p:spPr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466AF-54A4-3643-ACBC-BE2F3BE9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10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2ABDA5-058D-A54E-B077-605DF564C8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70" t="16518" r="25210" b="46573"/>
          <a:stretch/>
        </p:blipFill>
        <p:spPr>
          <a:xfrm>
            <a:off x="6816375" y="1328737"/>
            <a:ext cx="4968240" cy="23051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935120-5905-6546-86BF-5078FB395C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94" t="16001" r="28369" b="38499"/>
          <a:stretch/>
        </p:blipFill>
        <p:spPr>
          <a:xfrm>
            <a:off x="6507003" y="3822638"/>
            <a:ext cx="5375625" cy="23183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B00A3F-41A1-4D48-BF27-EC09B356C45E}"/>
              </a:ext>
            </a:extLst>
          </p:cNvPr>
          <p:cNvSpPr txBox="1"/>
          <p:nvPr/>
        </p:nvSpPr>
        <p:spPr>
          <a:xfrm>
            <a:off x="314325" y="5669280"/>
            <a:ext cx="6311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would strongly recommend </a:t>
            </a:r>
            <a:r>
              <a:rPr lang="en-US"/>
              <a:t>this video: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=HW29067qVWk</a:t>
            </a:r>
          </a:p>
        </p:txBody>
      </p:sp>
    </p:spTree>
    <p:extLst>
      <p:ext uri="{BB962C8B-B14F-4D97-AF65-F5344CB8AC3E}">
        <p14:creationId xmlns:p14="http://schemas.microsoft.com/office/powerpoint/2010/main" val="1667979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3A566-A433-2343-BC5D-CEF815F11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It is very important to learn: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75F4E3-413A-6243-8246-F4F98A784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11F85-4F43-5D4C-9567-3B3C6DFA7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E9BCA5-28AC-6342-9634-F43CB0198A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9" t="9666" r="6077" b="6000"/>
          <a:stretch/>
        </p:blipFill>
        <p:spPr>
          <a:xfrm>
            <a:off x="1337311" y="1449324"/>
            <a:ext cx="8016858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1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A37FD-E147-A445-9678-F1C01B589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and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5DF4D-0C30-3444-ADF4-8442DAB43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https://git-scm.com/book/en/v2/Getting-Started-Installing-Git</a:t>
            </a:r>
            <a:endParaRPr lang="en-US" dirty="0"/>
          </a:p>
          <a:p>
            <a:r>
              <a:rPr lang="en-US" dirty="0">
                <a:hlinkClick r:id="rId3"/>
              </a:rPr>
              <a:t>https://github.com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D5519-F57D-3149-BEC3-F220551B7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5CF683-7019-9E44-BBFF-4FB584266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Content Placeholder 5" descr="overview copy.tiff">
            <a:extLst>
              <a:ext uri="{FF2B5EF4-FFF2-40B4-BE49-F238E27FC236}">
                <a16:creationId xmlns:a16="http://schemas.microsoft.com/office/drawing/2014/main" id="{623375BE-C1B2-5049-B663-81D9C7A17A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5" r="-1288"/>
          <a:stretch/>
        </p:blipFill>
        <p:spPr>
          <a:xfrm>
            <a:off x="4034742" y="2137409"/>
            <a:ext cx="7203234" cy="46348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47100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805E0-1070-254A-9A2F-D357779B6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Github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1A120-66B2-1741-8444-E84E4F135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“GitHub is a code hosting platform for version control and collaboration. It lets you and others work together on projects from anywhere”. </a:t>
            </a:r>
          </a:p>
          <a:p>
            <a:endParaRPr lang="en-US" dirty="0"/>
          </a:p>
          <a:p>
            <a:r>
              <a:rPr lang="en-US" dirty="0"/>
              <a:t>GitHub accounts can be public (free) or private (not free)</a:t>
            </a:r>
          </a:p>
          <a:p>
            <a:endParaRPr lang="en-US" dirty="0"/>
          </a:p>
          <a:p>
            <a:r>
              <a:rPr lang="en-US" dirty="0"/>
              <a:t>A </a:t>
            </a:r>
            <a:r>
              <a:rPr lang="en-US" b="1" dirty="0"/>
              <a:t>repository</a:t>
            </a:r>
            <a:r>
              <a:rPr lang="en-US" dirty="0"/>
              <a:t> is usually used to organize a single project, It contains folders and files, images, videos, spreadsheets, and data sets – anything your project needs.  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27FB7-2E33-7649-8028-ABB980F1D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62AC9E-8B98-224C-BB55-02842C71A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91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F6613-0B8C-0646-A826-7F729140D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EB842-603C-034D-ADD6-EC668AB97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652376"/>
            <a:ext cx="5060864" cy="442912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Master in a repository: The final version </a:t>
            </a:r>
          </a:p>
          <a:p>
            <a:endParaRPr lang="en-US" dirty="0"/>
          </a:p>
          <a:p>
            <a:r>
              <a:rPr lang="en-US" dirty="0"/>
              <a:t>Branch: To try out new ideas that don’t affect the master unless pull request is accepted. Any changes committed to branch reflects for you to keep track of different versions</a:t>
            </a:r>
          </a:p>
          <a:p>
            <a:endParaRPr lang="en-US" dirty="0"/>
          </a:p>
          <a:p>
            <a:r>
              <a:rPr lang="en-US" dirty="0"/>
              <a:t>Adding Commits: To Keep track (history) of user progress on a branch or master. </a:t>
            </a:r>
          </a:p>
          <a:p>
            <a:endParaRPr lang="en-US" dirty="0"/>
          </a:p>
          <a:p>
            <a:r>
              <a:rPr lang="en-US" dirty="0"/>
              <a:t>Forking a repository: creates a copy of Repo. </a:t>
            </a:r>
          </a:p>
          <a:p>
            <a:endParaRPr lang="en-US" dirty="0"/>
          </a:p>
          <a:p>
            <a:r>
              <a:rPr lang="en-US" dirty="0"/>
              <a:t>Submit a pull request to owner so that the owner can incorporate changes.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02AD1-9522-9643-823F-A13E98B63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E9A95-1907-DF4B-9307-21309D8F8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Content Placeholder 3" descr="Repo copy.tiff">
            <a:extLst>
              <a:ext uri="{FF2B5EF4-FFF2-40B4-BE49-F238E27FC236}">
                <a16:creationId xmlns:a16="http://schemas.microsoft.com/office/drawing/2014/main" id="{CFFB7734-6630-2046-B6EB-9C53BD5663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42" r="-8042"/>
          <a:stretch>
            <a:fillRect/>
          </a:stretch>
        </p:blipFill>
        <p:spPr>
          <a:xfrm>
            <a:off x="4942702" y="1336846"/>
            <a:ext cx="7683816" cy="45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77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7F1B9-C6F8-B940-879D-0439261B0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F7090-1542-644C-BF6B-153BED1CA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Download Python and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r>
              <a:rPr lang="en-US" dirty="0"/>
              <a:t> Write a python code to print your name, your id, and your favorite quote!</a:t>
            </a:r>
          </a:p>
          <a:p>
            <a:r>
              <a:rPr lang="en-US" dirty="0"/>
              <a:t> Save the project as .html and as .</a:t>
            </a:r>
            <a:r>
              <a:rPr lang="en-US" dirty="0" err="1"/>
              <a:t>ipynb</a:t>
            </a:r>
            <a:endParaRPr lang="en-US" dirty="0"/>
          </a:p>
          <a:p>
            <a:r>
              <a:rPr lang="en-US" dirty="0"/>
              <a:t> Install git and create a GitHub account </a:t>
            </a:r>
          </a:p>
          <a:p>
            <a:r>
              <a:rPr lang="en-US" dirty="0"/>
              <a:t> Upload your first project as .html to e-learning</a:t>
            </a:r>
          </a:p>
          <a:p>
            <a:r>
              <a:rPr lang="en-US" dirty="0"/>
              <a:t> Upload your first project as .</a:t>
            </a:r>
            <a:r>
              <a:rPr lang="en-US" dirty="0" err="1"/>
              <a:t>ipynb</a:t>
            </a:r>
            <a:r>
              <a:rPr lang="en-US" dirty="0"/>
              <a:t> to your </a:t>
            </a:r>
            <a:r>
              <a:rPr lang="en-US" dirty="0" err="1"/>
              <a:t>Github</a:t>
            </a:r>
            <a:r>
              <a:rPr lang="en-US" dirty="0"/>
              <a:t> account</a:t>
            </a:r>
          </a:p>
          <a:p>
            <a:r>
              <a:rPr lang="en-US" dirty="0"/>
              <a:t>Share the link of your </a:t>
            </a:r>
            <a:r>
              <a:rPr lang="en-US" dirty="0" err="1"/>
              <a:t>Github</a:t>
            </a:r>
            <a:r>
              <a:rPr lang="en-US" dirty="0"/>
              <a:t> with me on e-learning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Deadline Wed 3/10/2018 at 23:55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BF8AB-B28A-444D-92A9-88B52FA4B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3C17A-AA91-AB4F-B824-3D5C775B4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910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6483C-5480-944C-BBE3-C9341C297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On-line IDE for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3D957-E5EA-214A-A0B2-AE2F484F5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https://www.tutorialspoint.com/execute_python_online.php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https://www.onlinegdb.com/online_python_compiler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6C091-5732-2E41-AE5E-D4D1AB4F3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B4652-87F6-8F4F-AEF0-9C10FBF5F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17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70C03-029C-7747-99E1-8113C563B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Execute using command line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5884E8A-4766-464B-A07B-9337834561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8422" b="11303"/>
          <a:stretch/>
        </p:blipFill>
        <p:spPr>
          <a:xfrm>
            <a:off x="6233160" y="1571625"/>
            <a:ext cx="4465320" cy="4799266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1AB6D-E7DA-2C4E-A43F-2BA0D9CBF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C9658-B39F-6D48-B973-C8EF90588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17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A13365-EE2B-7A45-830C-7729D64DAFBA}"/>
              </a:ext>
            </a:extLst>
          </p:cNvPr>
          <p:cNvSpPr/>
          <p:nvPr/>
        </p:nvSpPr>
        <p:spPr>
          <a:xfrm>
            <a:off x="145774" y="1613880"/>
            <a:ext cx="576469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latin typeface="+mj-lt"/>
              </a:rPr>
              <a:t>You can type things directly into a running Python session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en-US" sz="2000" dirty="0">
              <a:effectLst>
                <a:outerShdw blurRad="38100" dist="38100" dir="2700000" algn="tl">
                  <a:srgbClr val="FFFFFF"/>
                </a:outerShdw>
              </a:effectLst>
              <a:latin typeface="+mj-lt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en-US" sz="2000" dirty="0">
              <a:effectLst>
                <a:outerShdw blurRad="38100" dist="38100" dir="2700000" algn="tl">
                  <a:srgbClr val="FFFFFF"/>
                </a:outerShdw>
              </a:effectLst>
              <a:latin typeface="+mj-lt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sz="2000" dirty="0">
              <a:latin typeface="Andale Mono" panose="020B05090000000000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08BBCB-F928-0441-80F7-13EE22126D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00" t="10047" r="26570" b="48794"/>
          <a:stretch/>
        </p:blipFill>
        <p:spPr>
          <a:xfrm>
            <a:off x="530087" y="2330598"/>
            <a:ext cx="4293706" cy="2822713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511554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9C4D4-C9DA-004F-B3D9-AB1A7296E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Indentation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FEB9E-07BC-0445-A9C5-A66F073B7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Most of the programming languages like C, C++, Java use braces { } to define a block of code. Python uses indentation.</a:t>
            </a:r>
          </a:p>
          <a:p>
            <a:r>
              <a:rPr lang="en-US" dirty="0"/>
              <a:t>A code block (body of a </a:t>
            </a:r>
            <a:r>
              <a:rPr lang="en-US" dirty="0">
                <a:hlinkClick r:id="rId2" tooltip="Python Functions"/>
              </a:rPr>
              <a:t>function</a:t>
            </a:r>
            <a:r>
              <a:rPr lang="en-US" dirty="0"/>
              <a:t>, </a:t>
            </a:r>
            <a:r>
              <a:rPr lang="en-US" dirty="0">
                <a:hlinkClick r:id="rId3" tooltip="Python for Loop"/>
              </a:rPr>
              <a:t>loop</a:t>
            </a:r>
            <a:r>
              <a:rPr lang="en-US" dirty="0"/>
              <a:t> etc.) starts with indentation and ends with the first </a:t>
            </a:r>
            <a:r>
              <a:rPr lang="en-US" dirty="0" err="1"/>
              <a:t>unindented</a:t>
            </a:r>
            <a:r>
              <a:rPr lang="en-US" dirty="0"/>
              <a:t> line. The amount of indentation is up to you, but it must be consistent throughout that block.</a:t>
            </a:r>
          </a:p>
          <a:p>
            <a:r>
              <a:rPr lang="en-US" dirty="0"/>
              <a:t>Generally four whitespaces are used for indentation and is preferred over tabs. Here is an example.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for </a:t>
            </a:r>
            <a:r>
              <a:rPr lang="en-US" dirty="0" err="1">
                <a:latin typeface="Andale Mono" panose="020B0509000000000004" pitchFamily="49" charset="0"/>
              </a:rPr>
              <a:t>i</a:t>
            </a:r>
            <a:r>
              <a:rPr lang="en-US" dirty="0">
                <a:latin typeface="Andale Mono" panose="020B0509000000000004" pitchFamily="49" charset="0"/>
              </a:rPr>
              <a:t> in range(1,11):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    print(</a:t>
            </a:r>
            <a:r>
              <a:rPr lang="en-US" dirty="0" err="1">
                <a:latin typeface="Andale Mono" panose="020B0509000000000004" pitchFamily="49" charset="0"/>
              </a:rPr>
              <a:t>i</a:t>
            </a:r>
            <a:r>
              <a:rPr lang="en-US" dirty="0">
                <a:latin typeface="Andale Mono" panose="020B05090000000000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    if </a:t>
            </a:r>
            <a:r>
              <a:rPr lang="en-US" dirty="0" err="1">
                <a:latin typeface="Andale Mono" panose="020B0509000000000004" pitchFamily="49" charset="0"/>
              </a:rPr>
              <a:t>i</a:t>
            </a:r>
            <a:r>
              <a:rPr lang="en-US" dirty="0">
                <a:latin typeface="Andale Mono" panose="020B0509000000000004" pitchFamily="49" charset="0"/>
              </a:rPr>
              <a:t> == 5: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        break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E65B2-F3ED-2948-A8EA-470641474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B6B2EC-AFC9-5844-A6C3-DA35D2C0B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507E34-2235-BB40-B93D-8A5961B3B937}"/>
              </a:ext>
            </a:extLst>
          </p:cNvPr>
          <p:cNvSpPr/>
          <p:nvPr/>
        </p:nvSpPr>
        <p:spPr>
          <a:xfrm>
            <a:off x="5876114" y="4753094"/>
            <a:ext cx="5435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2830"/>
                </a:solidFill>
                <a:latin typeface="Open Sans"/>
              </a:rPr>
              <a:t>Incorrect indentation will result into </a:t>
            </a:r>
            <a:r>
              <a:rPr lang="en-US" dirty="0" err="1"/>
              <a:t>IndentationError</a:t>
            </a:r>
            <a:r>
              <a:rPr lang="en-US" dirty="0">
                <a:solidFill>
                  <a:srgbClr val="252830"/>
                </a:solidFill>
                <a:latin typeface="Open Sans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811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BBB5F-362D-F64F-952C-0DA5DAF95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F8130-B16E-AA4A-BAFA-ED2672CAF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428750"/>
            <a:ext cx="11387137" cy="5006339"/>
          </a:xfrm>
        </p:spPr>
        <p:txBody>
          <a:bodyPr>
            <a:normAutofit/>
          </a:bodyPr>
          <a:lstStyle/>
          <a:p>
            <a:r>
              <a:rPr lang="en-US" dirty="0"/>
              <a:t>In Python, we use the hash (#) symbol to start writing a comment.</a:t>
            </a:r>
          </a:p>
          <a:p>
            <a:r>
              <a:rPr lang="en-US" dirty="0"/>
              <a:t>It extends up to the newline character. Comments are for programmers for better understanding of a program. Python Interpreter ignores comment. </a:t>
            </a:r>
          </a:p>
          <a:p>
            <a:pPr marL="1717120" lvl="6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#This is a comment </a:t>
            </a:r>
          </a:p>
          <a:p>
            <a:pPr marL="1717120" lvl="6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#print out Hello </a:t>
            </a:r>
          </a:p>
          <a:p>
            <a:pPr marL="1717120" lvl="6" indent="0">
              <a:buNone/>
            </a:pPr>
            <a:r>
              <a:rPr lang="en-US" dirty="0"/>
              <a:t>print('Hello’)</a:t>
            </a:r>
          </a:p>
          <a:p>
            <a:r>
              <a:rPr lang="en-US" dirty="0"/>
              <a:t>If we have comments that extend multiple lines, one way of doing it is to use hash (#) in the beginning of each line.</a:t>
            </a:r>
          </a:p>
          <a:p>
            <a:r>
              <a:rPr lang="en-US" dirty="0"/>
              <a:t>Another way of doing this is to use triple quotes, either ’ ‘ ' or ” ” ".</a:t>
            </a:r>
          </a:p>
          <a:p>
            <a:r>
              <a:rPr lang="en-US" dirty="0"/>
              <a:t>These triple quotes are generally used for multi-line strings. But they can be used as multi-line comment as well.</a:t>
            </a:r>
          </a:p>
          <a:p>
            <a:pPr marL="1717120" lvl="6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"""This is also </a:t>
            </a:r>
          </a:p>
          <a:p>
            <a:pPr marL="1717120" lvl="6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 perfect example </a:t>
            </a:r>
          </a:p>
          <a:p>
            <a:pPr marL="1717120" lvl="6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of multi-line comments"""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F54F5-E319-6D4A-A10D-BDAC83EDC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2C51B4-C9F4-3049-B01C-0223EFC82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84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1FA64-F980-DE45-9A88-CAA51864B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00039"/>
            <a:ext cx="11387137" cy="1428750"/>
          </a:xfrm>
        </p:spPr>
        <p:txBody>
          <a:bodyPr>
            <a:normAutofit/>
          </a:bodyPr>
          <a:lstStyle/>
          <a:p>
            <a:r>
              <a:rPr lang="en-US" dirty="0" err="1"/>
              <a:t>PyThon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D385C-FAAE-E444-8BE7-CD04502C6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435227"/>
            <a:ext cx="7119937" cy="42005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“In December 1989, I was looking for a "hobby" programming project that would keep me occupied during the week around Christmas. My office ... would be closed, but I had a home computer, and not much else on my hands. I decided to write an interpreter for the new scripting language I had been thinking about lately: a descendant of </a:t>
            </a:r>
            <a:r>
              <a:rPr lang="en-US" dirty="0">
                <a:hlinkClick r:id="rId2" tooltip="ABC (programming language)"/>
              </a:rPr>
              <a:t>ABC</a:t>
            </a:r>
            <a:r>
              <a:rPr lang="en-US" dirty="0"/>
              <a:t> that would appeal to </a:t>
            </a:r>
            <a:r>
              <a:rPr lang="en-US" dirty="0">
                <a:hlinkClick r:id="rId3" tooltip="Unix"/>
              </a:rPr>
              <a:t>Unix</a:t>
            </a:r>
            <a:r>
              <a:rPr lang="en-US" dirty="0"/>
              <a:t>/</a:t>
            </a:r>
            <a:r>
              <a:rPr lang="en-US" dirty="0">
                <a:hlinkClick r:id="rId4" tooltip="C (programming language)"/>
              </a:rPr>
              <a:t>C</a:t>
            </a:r>
            <a:r>
              <a:rPr lang="en-US" dirty="0"/>
              <a:t> </a:t>
            </a:r>
            <a:r>
              <a:rPr lang="en-US" dirty="0">
                <a:hlinkClick r:id="rId5" tooltip="Hacker (programmer subculture)"/>
              </a:rPr>
              <a:t>hackers</a:t>
            </a:r>
            <a:r>
              <a:rPr lang="en-US" dirty="0"/>
              <a:t>. I chose Python as a working title for the project, being in a slightly irreverent mood (and a big fan of </a:t>
            </a:r>
            <a:r>
              <a:rPr lang="en-US" i="1" dirty="0">
                <a:hlinkClick r:id="rId6" tooltip="Monty Python's Flying Circus"/>
              </a:rPr>
              <a:t>Monty Python's Flying Circus</a:t>
            </a:r>
            <a:r>
              <a:rPr lang="en-US" dirty="0"/>
              <a:t>).”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— </a:t>
            </a:r>
            <a:r>
              <a:rPr lang="en-US" i="1" dirty="0"/>
              <a:t>Guido van Rossum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ADAFF-C759-F44B-9206-1F37C3B87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A6C43-FF30-1F42-938E-4FCEB01C3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02B2FA-B817-E64E-ADCF-C7EB510709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9938" y="4387659"/>
            <a:ext cx="1378458" cy="20676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406C72-30D7-094E-8C17-92537C0AE8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4009" y="605789"/>
            <a:ext cx="4471069" cy="542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323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D9288-FCAF-934C-AC5C-D873ED1900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9B771-D266-CC4C-A646-99DD1B49D573}" type="slidenum">
              <a:rPr lang="en-US" altLang="en-US"/>
              <a:pPr/>
              <a:t>20</a:t>
            </a:fld>
            <a:endParaRPr lang="en-US" altLang="en-US" dirty="0"/>
          </a:p>
        </p:txBody>
      </p:sp>
      <p:sp>
        <p:nvSpPr>
          <p:cNvPr id="1406978" name="Rectangle 2">
            <a:extLst>
              <a:ext uri="{FF2B5EF4-FFF2-40B4-BE49-F238E27FC236}">
                <a16:creationId xmlns:a16="http://schemas.microsoft.com/office/drawing/2014/main" id="{A1C79C8F-DAB7-FB44-8C09-18BFA46189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Expressions</a:t>
            </a:r>
          </a:p>
        </p:txBody>
      </p:sp>
      <p:sp>
        <p:nvSpPr>
          <p:cNvPr id="1406979" name="Rectangle 3">
            <a:extLst>
              <a:ext uri="{FF2B5EF4-FFF2-40B4-BE49-F238E27FC236}">
                <a16:creationId xmlns:a16="http://schemas.microsoft.com/office/drawing/2014/main" id="{F9CDFDA4-4466-B04B-A7E7-A301660FC4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14325" y="1743075"/>
            <a:ext cx="7796005" cy="4429125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b="1" dirty="0"/>
              <a:t>expression</a:t>
            </a:r>
            <a:r>
              <a:rPr lang="en-US" altLang="en-US" dirty="0"/>
              <a:t>: A data value or set of operations to compute a value.</a:t>
            </a:r>
            <a:endParaRPr lang="en-US" altLang="en-US" sz="800" dirty="0"/>
          </a:p>
          <a:p>
            <a:pPr lvl="1">
              <a:buFont typeface="Wingdings" pitchFamily="2" charset="2"/>
              <a:buNone/>
            </a:pPr>
            <a:r>
              <a:rPr lang="en-US" altLang="en-US" dirty="0"/>
              <a:t>	Examples:	</a:t>
            </a:r>
            <a:r>
              <a:rPr lang="en-US" altLang="en-US" dirty="0">
                <a:latin typeface="Courier New" panose="02070309020205020404" pitchFamily="49" charset="0"/>
              </a:rPr>
              <a:t>1 + 4 * 3</a:t>
            </a:r>
          </a:p>
          <a:p>
            <a:pPr lvl="1">
              <a:buFont typeface="Wingdings" pitchFamily="2" charset="2"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				42</a:t>
            </a:r>
          </a:p>
          <a:p>
            <a:pPr lvl="1"/>
            <a:endParaRPr lang="en-US" altLang="en-US" sz="700" dirty="0"/>
          </a:p>
          <a:p>
            <a:r>
              <a:rPr lang="en-US" altLang="en-US" dirty="0"/>
              <a:t>Arithmetic operators we will use:</a:t>
            </a:r>
          </a:p>
          <a:p>
            <a:pPr lvl="1">
              <a:buClr>
                <a:schemeClr val="bg1"/>
              </a:buClr>
            </a:pPr>
            <a:r>
              <a:rPr lang="en-US" altLang="en-US" dirty="0">
                <a:latin typeface="Courier New" panose="02070309020205020404" pitchFamily="49" charset="0"/>
              </a:rPr>
              <a:t>+ - * /	</a:t>
            </a:r>
            <a:r>
              <a:rPr lang="en-US" altLang="en-US" dirty="0"/>
              <a:t>	addition, subtraction, multiplication, division</a:t>
            </a:r>
          </a:p>
          <a:p>
            <a:pPr lvl="1">
              <a:buClr>
                <a:schemeClr val="bg1"/>
              </a:buClr>
            </a:pPr>
            <a:r>
              <a:rPr lang="en-US" altLang="en-US" dirty="0">
                <a:latin typeface="Courier New" panose="02070309020205020404" pitchFamily="49" charset="0"/>
              </a:rPr>
              <a:t>%</a:t>
            </a:r>
            <a:r>
              <a:rPr lang="en-US" altLang="en-US" dirty="0"/>
              <a:t> 			modulus, a.k.a. remainder</a:t>
            </a:r>
          </a:p>
          <a:p>
            <a:pPr lvl="1">
              <a:buClr>
                <a:schemeClr val="bg1"/>
              </a:buClr>
            </a:pPr>
            <a:r>
              <a:rPr lang="en-US" altLang="en-US" dirty="0">
                <a:latin typeface="Courier New" panose="02070309020205020404" pitchFamily="49" charset="0"/>
              </a:rPr>
              <a:t>**	</a:t>
            </a:r>
            <a:r>
              <a:rPr lang="en-US" altLang="en-US" dirty="0"/>
              <a:t> 		exponentiation</a:t>
            </a:r>
          </a:p>
          <a:p>
            <a:pPr lvl="1">
              <a:buClr>
                <a:schemeClr val="bg1"/>
              </a:buClr>
            </a:pPr>
            <a:endParaRPr lang="en-US" altLang="en-US" dirty="0"/>
          </a:p>
          <a:p>
            <a:r>
              <a:rPr lang="en-US" altLang="en-US" b="1" dirty="0"/>
              <a:t>precedence</a:t>
            </a:r>
            <a:r>
              <a:rPr lang="en-US" altLang="en-US" dirty="0"/>
              <a:t>: Order in which operations are computed.</a:t>
            </a:r>
          </a:p>
          <a:p>
            <a:pPr lvl="1"/>
            <a:r>
              <a:rPr lang="en-US" altLang="en-US" dirty="0">
                <a:latin typeface="Courier New" panose="02070309020205020404" pitchFamily="49" charset="0"/>
              </a:rPr>
              <a:t>* / % **</a:t>
            </a:r>
            <a:r>
              <a:rPr lang="en-US" altLang="en-US" dirty="0"/>
              <a:t> have a higher precedence than </a:t>
            </a:r>
            <a:r>
              <a:rPr lang="en-US" altLang="en-US" dirty="0">
                <a:latin typeface="Courier New" panose="02070309020205020404" pitchFamily="49" charset="0"/>
              </a:rPr>
              <a:t>+ -</a:t>
            </a:r>
            <a:br>
              <a:rPr lang="en-US" altLang="en-US" dirty="0"/>
            </a:br>
            <a:br>
              <a:rPr lang="en-US" altLang="en-US" sz="800" dirty="0"/>
            </a:br>
            <a:r>
              <a:rPr lang="en-US" altLang="en-US" dirty="0">
                <a:latin typeface="Courier New" panose="02070309020205020404" pitchFamily="49" charset="0"/>
              </a:rPr>
              <a:t>1 + 3 * 4</a:t>
            </a:r>
            <a:r>
              <a:rPr lang="en-US" altLang="en-US" dirty="0"/>
              <a:t> is </a:t>
            </a:r>
            <a:r>
              <a:rPr lang="en-US" altLang="en-US" dirty="0">
                <a:latin typeface="Courier New" panose="02070309020205020404" pitchFamily="49" charset="0"/>
              </a:rPr>
              <a:t>13</a:t>
            </a:r>
            <a:endParaRPr lang="en-US" altLang="en-US" dirty="0"/>
          </a:p>
          <a:p>
            <a:pPr lvl="1"/>
            <a:endParaRPr lang="en-US" altLang="en-US" sz="1000" dirty="0"/>
          </a:p>
          <a:p>
            <a:pPr lvl="1"/>
            <a:r>
              <a:rPr lang="en-US" altLang="en-US" dirty="0"/>
              <a:t>Parentheses can be used to force a certain order of evaluation.</a:t>
            </a:r>
            <a:br>
              <a:rPr lang="en-US" altLang="en-US" dirty="0"/>
            </a:br>
            <a:br>
              <a:rPr lang="en-US" altLang="en-US" sz="800" dirty="0"/>
            </a:br>
            <a:r>
              <a:rPr lang="en-US" altLang="en-US" dirty="0">
                <a:latin typeface="Courier New" panose="02070309020205020404" pitchFamily="49" charset="0"/>
              </a:rPr>
              <a:t>(1 + 3) * 4</a:t>
            </a:r>
            <a:r>
              <a:rPr lang="en-US" altLang="en-US" dirty="0"/>
              <a:t> is </a:t>
            </a:r>
            <a:r>
              <a:rPr lang="en-US" altLang="en-US" dirty="0">
                <a:latin typeface="Courier New" panose="02070309020205020404" pitchFamily="49" charset="0"/>
              </a:rPr>
              <a:t>16</a:t>
            </a:r>
            <a:endParaRPr lang="en-US" altLang="en-US" sz="1000" dirty="0"/>
          </a:p>
        </p:txBody>
      </p:sp>
      <p:graphicFrame>
        <p:nvGraphicFramePr>
          <p:cNvPr id="5" name="Group 3">
            <a:extLst>
              <a:ext uri="{FF2B5EF4-FFF2-40B4-BE49-F238E27FC236}">
                <a16:creationId xmlns:a16="http://schemas.microsoft.com/office/drawing/2014/main" id="{8FF871A0-A339-4248-AD09-17199BBBF8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5454501"/>
              </p:ext>
            </p:extLst>
          </p:nvPr>
        </p:nvGraphicFramePr>
        <p:xfrm>
          <a:off x="7699513" y="2252870"/>
          <a:ext cx="4373214" cy="3510732"/>
        </p:xfrm>
        <a:graphic>
          <a:graphicData uri="http://schemas.openxmlformats.org/drawingml/2006/table">
            <a:tbl>
              <a:tblPr/>
              <a:tblGrid>
                <a:gridCol w="1046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6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95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204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Operator</a:t>
                      </a:r>
                    </a:p>
                  </a:txBody>
                  <a:tcPr marL="94475" marR="94475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Description</a:t>
                      </a:r>
                    </a:p>
                  </a:txBody>
                  <a:tcPr marL="94475" marR="94475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Example</a:t>
                      </a:r>
                    </a:p>
                  </a:txBody>
                  <a:tcPr marL="94475" marR="94475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05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=</a:t>
                      </a:r>
                    </a:p>
                  </a:txBody>
                  <a:tcPr marL="94475" marR="94475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Assignment</a:t>
                      </a:r>
                    </a:p>
                  </a:txBody>
                  <a:tcPr marL="94475" marR="94475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num </a:t>
                      </a: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=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7</a:t>
                      </a:r>
                    </a:p>
                  </a:txBody>
                  <a:tcPr marL="94475" marR="94475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19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+</a:t>
                      </a:r>
                    </a:p>
                  </a:txBody>
                  <a:tcPr marL="94475" marR="94475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Addition</a:t>
                      </a:r>
                    </a:p>
                  </a:txBody>
                  <a:tcPr marL="94475" marR="94475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num = 2 </a:t>
                      </a: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+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2</a:t>
                      </a:r>
                    </a:p>
                  </a:txBody>
                  <a:tcPr marL="94475" marR="94475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04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</a:p>
                  </a:txBody>
                  <a:tcPr marL="94475" marR="94475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Subtraction</a:t>
                      </a:r>
                    </a:p>
                  </a:txBody>
                  <a:tcPr marL="94475" marR="94475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num = 6 </a:t>
                      </a: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 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 marL="94475" marR="94475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05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*</a:t>
                      </a:r>
                    </a:p>
                  </a:txBody>
                  <a:tcPr marL="94475" marR="94475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Multiplication</a:t>
                      </a:r>
                    </a:p>
                  </a:txBody>
                  <a:tcPr marL="94475" marR="94475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num = 5 </a:t>
                      </a: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*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4 </a:t>
                      </a:r>
                    </a:p>
                  </a:txBody>
                  <a:tcPr marL="94475" marR="94475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04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/</a:t>
                      </a:r>
                    </a:p>
                  </a:txBody>
                  <a:tcPr marL="94475" marR="94475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Division</a:t>
                      </a:r>
                    </a:p>
                  </a:txBody>
                  <a:tcPr marL="94475" marR="94475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num = 25 </a:t>
                      </a: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/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5</a:t>
                      </a:r>
                    </a:p>
                  </a:txBody>
                  <a:tcPr marL="94475" marR="94475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05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%</a:t>
                      </a:r>
                    </a:p>
                  </a:txBody>
                  <a:tcPr marL="94475" marR="94475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Modulo</a:t>
                      </a:r>
                    </a:p>
                  </a:txBody>
                  <a:tcPr marL="94475" marR="94475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num = 8 </a:t>
                      </a: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%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3</a:t>
                      </a:r>
                    </a:p>
                  </a:txBody>
                  <a:tcPr marL="94475" marR="94475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204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**</a:t>
                      </a:r>
                    </a:p>
                  </a:txBody>
                  <a:tcPr marL="94475" marR="94475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Exponent</a:t>
                      </a:r>
                    </a:p>
                  </a:txBody>
                  <a:tcPr marL="94475" marR="94475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num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= 9 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**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2</a:t>
                      </a:r>
                    </a:p>
                  </a:txBody>
                  <a:tcPr marL="94475" marR="94475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052767-E49D-EA41-9705-3364EDBAA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90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0330E-3803-254F-B8FA-7DA7BD9D5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and Real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1DE50-0FA4-F340-BACF-BA4F0339E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When we divide integers with </a:t>
            </a:r>
            <a:r>
              <a:rPr lang="en-US" altLang="en-US" dirty="0">
                <a:latin typeface="Courier New" panose="02070309020205020404" pitchFamily="49" charset="0"/>
              </a:rPr>
              <a:t>/</a:t>
            </a:r>
            <a:r>
              <a:rPr lang="en-US" altLang="en-US" dirty="0"/>
              <a:t> , the quotient is also an integer.</a:t>
            </a:r>
          </a:p>
          <a:p>
            <a:pPr lvl="2"/>
            <a:r>
              <a:rPr lang="en-US" altLang="en-US" dirty="0">
                <a:latin typeface="Courier New" panose="02070309020205020404" pitchFamily="49" charset="0"/>
              </a:rPr>
              <a:t>35 / 5</a:t>
            </a:r>
            <a:r>
              <a:rPr lang="en-US" altLang="en-US" dirty="0"/>
              <a:t>  is  </a:t>
            </a:r>
            <a:r>
              <a:rPr lang="en-US" altLang="en-US" dirty="0">
                <a:latin typeface="Courier New" panose="02070309020205020404" pitchFamily="49" charset="0"/>
              </a:rPr>
              <a:t>7</a:t>
            </a:r>
            <a:endParaRPr lang="en-US" altLang="en-US" dirty="0"/>
          </a:p>
          <a:p>
            <a:pPr lvl="2"/>
            <a:r>
              <a:rPr lang="en-US" altLang="en-US" dirty="0">
                <a:latin typeface="Courier New" panose="02070309020205020404" pitchFamily="49" charset="0"/>
              </a:rPr>
              <a:t>84 / 10</a:t>
            </a:r>
            <a:r>
              <a:rPr lang="en-US" altLang="en-US" dirty="0"/>
              <a:t>  is  </a:t>
            </a:r>
            <a:r>
              <a:rPr lang="en-US" altLang="en-US" dirty="0">
                <a:latin typeface="Courier New" panose="02070309020205020404" pitchFamily="49" charset="0"/>
              </a:rPr>
              <a:t>8</a:t>
            </a:r>
            <a:endParaRPr lang="en-US" altLang="en-US" dirty="0"/>
          </a:p>
          <a:p>
            <a:pPr lvl="2"/>
            <a:r>
              <a:rPr lang="en-US" altLang="en-US" dirty="0">
                <a:latin typeface="Courier New" panose="02070309020205020404" pitchFamily="49" charset="0"/>
              </a:rPr>
              <a:t>156 / 100</a:t>
            </a:r>
            <a:r>
              <a:rPr lang="en-US" altLang="en-US" dirty="0"/>
              <a:t>  is  </a:t>
            </a:r>
            <a:r>
              <a:rPr lang="en-US" altLang="en-US" dirty="0">
                <a:latin typeface="Courier New" panose="02070309020205020404" pitchFamily="49" charset="0"/>
              </a:rPr>
              <a:t>1</a:t>
            </a:r>
          </a:p>
          <a:p>
            <a:r>
              <a:rPr lang="en-US" altLang="en-US" dirty="0"/>
              <a:t>The </a:t>
            </a:r>
            <a:r>
              <a:rPr lang="en-US" altLang="en-US" dirty="0">
                <a:latin typeface="Courier New" panose="02070309020205020404" pitchFamily="49" charset="0"/>
              </a:rPr>
              <a:t>%</a:t>
            </a:r>
            <a:r>
              <a:rPr lang="en-US" altLang="en-US" dirty="0"/>
              <a:t> operator computes the remainder from a division of integers.</a:t>
            </a:r>
          </a:p>
          <a:p>
            <a:pPr marL="342900" indent="-342900">
              <a:tabLst>
                <a:tab pos="3652838" algn="l"/>
                <a:tab pos="5480050" algn="l"/>
                <a:tab pos="6862763" algn="l"/>
              </a:tabLst>
            </a:pPr>
            <a:r>
              <a:rPr lang="en-US" altLang="en-US" dirty="0"/>
              <a:t>The operators </a:t>
            </a:r>
            <a:r>
              <a:rPr lang="en-US" altLang="en-US" dirty="0">
                <a:latin typeface="Courier New" panose="02070309020205020404" pitchFamily="49" charset="0"/>
              </a:rPr>
              <a:t>+</a:t>
            </a:r>
            <a:r>
              <a:rPr lang="en-US" altLang="en-US" dirty="0"/>
              <a:t> </a:t>
            </a:r>
            <a:r>
              <a:rPr lang="en-US" altLang="en-US" dirty="0">
                <a:latin typeface="Courier New" panose="02070309020205020404" pitchFamily="49" charset="0"/>
              </a:rPr>
              <a:t>-</a:t>
            </a:r>
            <a:r>
              <a:rPr lang="en-US" altLang="en-US" dirty="0"/>
              <a:t> </a:t>
            </a:r>
            <a:r>
              <a:rPr lang="en-US" altLang="en-US" dirty="0">
                <a:latin typeface="Courier New" panose="02070309020205020404" pitchFamily="49" charset="0"/>
              </a:rPr>
              <a:t>*</a:t>
            </a:r>
            <a:r>
              <a:rPr lang="en-US" altLang="en-US" dirty="0"/>
              <a:t> </a:t>
            </a:r>
            <a:r>
              <a:rPr lang="en-US" altLang="en-US" dirty="0">
                <a:latin typeface="Courier New" panose="02070309020205020404" pitchFamily="49" charset="0"/>
              </a:rPr>
              <a:t>/</a:t>
            </a:r>
            <a:r>
              <a:rPr lang="en-US" altLang="en-US" dirty="0"/>
              <a:t> </a:t>
            </a:r>
            <a:r>
              <a:rPr lang="en-US" altLang="en-US" dirty="0">
                <a:latin typeface="Courier New" panose="02070309020205020404" pitchFamily="49" charset="0"/>
              </a:rPr>
              <a:t>% **</a:t>
            </a:r>
            <a:r>
              <a:rPr lang="en-US" altLang="en-US" dirty="0"/>
              <a:t>  </a:t>
            </a:r>
            <a:r>
              <a:rPr lang="en-US" altLang="en-US" dirty="0">
                <a:latin typeface="Courier New" panose="02070309020205020404" pitchFamily="49" charset="0"/>
              </a:rPr>
              <a:t>(</a:t>
            </a:r>
            <a:r>
              <a:rPr lang="en-US" altLang="en-US" dirty="0"/>
              <a:t> </a:t>
            </a:r>
            <a:r>
              <a:rPr lang="en-US" altLang="en-US" dirty="0">
                <a:latin typeface="Courier New" panose="02070309020205020404" pitchFamily="49" charset="0"/>
              </a:rPr>
              <a:t>)</a:t>
            </a:r>
            <a:r>
              <a:rPr lang="en-US" altLang="en-US" dirty="0"/>
              <a:t> all work for real numbers.</a:t>
            </a:r>
          </a:p>
          <a:p>
            <a:pPr marL="742950" lvl="1" indent="-285750">
              <a:tabLst>
                <a:tab pos="3652838" algn="l"/>
                <a:tab pos="5480050" algn="l"/>
                <a:tab pos="6862763" algn="l"/>
              </a:tabLst>
            </a:pPr>
            <a:r>
              <a:rPr lang="en-US" altLang="en-US" dirty="0"/>
              <a:t>The </a:t>
            </a:r>
            <a:r>
              <a:rPr lang="en-US" altLang="en-US" dirty="0">
                <a:latin typeface="Courier New" panose="02070309020205020404" pitchFamily="49" charset="0"/>
              </a:rPr>
              <a:t>/</a:t>
            </a:r>
            <a:r>
              <a:rPr lang="en-US" altLang="en-US" dirty="0"/>
              <a:t> produces an exact answer: </a:t>
            </a:r>
            <a:r>
              <a:rPr lang="en-US" altLang="en-US" dirty="0">
                <a:latin typeface="Courier New" panose="02070309020205020404" pitchFamily="49" charset="0"/>
              </a:rPr>
              <a:t>15.0 / 2.0</a:t>
            </a:r>
            <a:r>
              <a:rPr lang="en-US" altLang="en-US" dirty="0"/>
              <a:t> is </a:t>
            </a:r>
            <a:r>
              <a:rPr lang="en-US" altLang="en-US" b="1" dirty="0">
                <a:latin typeface="Courier New" panose="02070309020205020404" pitchFamily="49" charset="0"/>
              </a:rPr>
              <a:t>7.5</a:t>
            </a:r>
            <a:endParaRPr lang="en-US" altLang="en-US" dirty="0"/>
          </a:p>
          <a:p>
            <a:pPr marL="742950" lvl="1" indent="-285750">
              <a:tabLst>
                <a:tab pos="3652838" algn="l"/>
                <a:tab pos="5480050" algn="l"/>
                <a:tab pos="6862763" algn="l"/>
              </a:tabLst>
            </a:pPr>
            <a:r>
              <a:rPr lang="en-US" altLang="en-US" dirty="0"/>
              <a:t>The same rules of precedence also apply to real numbers:</a:t>
            </a:r>
            <a:br>
              <a:rPr lang="en-US" altLang="en-US" dirty="0"/>
            </a:br>
            <a:r>
              <a:rPr lang="en-US" altLang="en-US" dirty="0"/>
              <a:t>Evaluate  </a:t>
            </a:r>
            <a:r>
              <a:rPr lang="en-US" altLang="en-US" dirty="0">
                <a:latin typeface="Courier New" panose="02070309020205020404" pitchFamily="49" charset="0"/>
              </a:rPr>
              <a:t>(</a:t>
            </a:r>
            <a:r>
              <a:rPr lang="en-US" altLang="en-US" dirty="0"/>
              <a:t> </a:t>
            </a:r>
            <a:r>
              <a:rPr lang="en-US" altLang="en-US" dirty="0">
                <a:latin typeface="Courier New" panose="02070309020205020404" pitchFamily="49" charset="0"/>
              </a:rPr>
              <a:t>)</a:t>
            </a:r>
            <a:r>
              <a:rPr lang="en-US" altLang="en-US" dirty="0"/>
              <a:t>  before  </a:t>
            </a:r>
            <a:r>
              <a:rPr lang="en-US" altLang="en-US" dirty="0">
                <a:latin typeface="Courier New" panose="02070309020205020404" pitchFamily="49" charset="0"/>
              </a:rPr>
              <a:t>*</a:t>
            </a:r>
            <a:r>
              <a:rPr lang="en-US" altLang="en-US" dirty="0"/>
              <a:t> </a:t>
            </a:r>
            <a:r>
              <a:rPr lang="en-US" altLang="en-US" dirty="0">
                <a:latin typeface="Courier New" panose="02070309020205020404" pitchFamily="49" charset="0"/>
              </a:rPr>
              <a:t>/</a:t>
            </a:r>
            <a:r>
              <a:rPr lang="en-US" altLang="en-US" dirty="0"/>
              <a:t> </a:t>
            </a:r>
            <a:r>
              <a:rPr lang="en-US" altLang="en-US" dirty="0">
                <a:latin typeface="Courier New" panose="02070309020205020404" pitchFamily="49" charset="0"/>
              </a:rPr>
              <a:t>% </a:t>
            </a:r>
            <a:r>
              <a:rPr lang="en-US" altLang="en-US" dirty="0"/>
              <a:t> before  </a:t>
            </a:r>
            <a:r>
              <a:rPr lang="en-US" altLang="en-US" dirty="0">
                <a:latin typeface="Courier New" panose="02070309020205020404" pitchFamily="49" charset="0"/>
              </a:rPr>
              <a:t>+</a:t>
            </a:r>
            <a:r>
              <a:rPr lang="en-US" altLang="en-US" dirty="0"/>
              <a:t> </a:t>
            </a:r>
            <a:r>
              <a:rPr lang="en-US" altLang="en-US" dirty="0">
                <a:latin typeface="Courier New" panose="02070309020205020404" pitchFamily="49" charset="0"/>
              </a:rPr>
              <a:t>-</a:t>
            </a:r>
          </a:p>
          <a:p>
            <a:pPr marL="742950" lvl="1" indent="-285750">
              <a:tabLst>
                <a:tab pos="3652838" algn="l"/>
                <a:tab pos="5480050" algn="l"/>
                <a:tab pos="6862763" algn="l"/>
              </a:tabLst>
            </a:pPr>
            <a:endParaRPr lang="en-US" altLang="en-US" dirty="0">
              <a:latin typeface="Courier New" panose="02070309020205020404" pitchFamily="49" charset="0"/>
            </a:endParaRPr>
          </a:p>
          <a:p>
            <a:pPr marL="342900" indent="-342900">
              <a:tabLst>
                <a:tab pos="3652838" algn="l"/>
                <a:tab pos="5480050" algn="l"/>
                <a:tab pos="6862763" algn="l"/>
              </a:tabLst>
            </a:pPr>
            <a:r>
              <a:rPr lang="en-US" altLang="en-US" dirty="0"/>
              <a:t>When integers and reals are mixed, the result is a real number.</a:t>
            </a:r>
          </a:p>
          <a:p>
            <a:pPr marL="742950" lvl="1" indent="-285750">
              <a:tabLst>
                <a:tab pos="3652838" algn="l"/>
                <a:tab pos="5480050" algn="l"/>
                <a:tab pos="6862763" algn="l"/>
              </a:tabLst>
            </a:pPr>
            <a:r>
              <a:rPr lang="en-US" altLang="en-US" dirty="0"/>
              <a:t>Example:  </a:t>
            </a:r>
            <a:r>
              <a:rPr lang="en-US" altLang="en-US" dirty="0">
                <a:latin typeface="Courier New" panose="02070309020205020404" pitchFamily="49" charset="0"/>
              </a:rPr>
              <a:t>1 / 2.0</a:t>
            </a:r>
            <a:r>
              <a:rPr lang="en-US" altLang="en-US" dirty="0"/>
              <a:t>  is  </a:t>
            </a:r>
            <a:r>
              <a:rPr lang="en-US" altLang="en-US" dirty="0">
                <a:latin typeface="Courier New" panose="02070309020205020404" pitchFamily="49" charset="0"/>
              </a:rPr>
              <a:t>0.5</a:t>
            </a:r>
          </a:p>
          <a:p>
            <a:pPr marL="742950" lvl="1" indent="-285750">
              <a:tabLst>
                <a:tab pos="3652838" algn="l"/>
                <a:tab pos="5480050" algn="l"/>
                <a:tab pos="6862763" algn="l"/>
              </a:tabLst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CC35C-065A-C14A-82C3-17C30F140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96DEE-5B2C-E445-BEB9-C03809798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21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038E38-22F1-6549-84A1-5D451B5896A2}"/>
              </a:ext>
            </a:extLst>
          </p:cNvPr>
          <p:cNvSpPr txBox="1"/>
          <p:nvPr/>
        </p:nvSpPr>
        <p:spPr>
          <a:xfrm>
            <a:off x="8240601" y="3617843"/>
            <a:ext cx="3710607" cy="164288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lvl="1">
              <a:tabLst>
                <a:tab pos="3652838" algn="l"/>
                <a:tab pos="5480050" algn="l"/>
                <a:tab pos="6862763" algn="l"/>
              </a:tabLst>
            </a:pPr>
            <a:r>
              <a:rPr lang="en-US" altLang="en-US" dirty="0"/>
              <a:t>The conversion occurs on a per-operator basis</a:t>
            </a:r>
            <a:endParaRPr lang="en-US" altLang="en-US" sz="1600" dirty="0">
              <a:latin typeface="Courier New" panose="02070309020205020404" pitchFamily="49" charset="0"/>
            </a:endParaRPr>
          </a:p>
          <a:p>
            <a:pPr marL="742950" lvl="1" indent="-285750">
              <a:lnSpc>
                <a:spcPct val="80000"/>
              </a:lnSpc>
              <a:buClr>
                <a:schemeClr val="bg1"/>
              </a:buClr>
              <a:tabLst>
                <a:tab pos="3652838" algn="l"/>
                <a:tab pos="5480050" algn="l"/>
                <a:tab pos="6862763" algn="l"/>
              </a:tabLst>
            </a:pPr>
            <a:r>
              <a:rPr lang="en-US" altLang="en-US" sz="1600" u="sng" dirty="0">
                <a:latin typeface="Courier New" panose="02070309020205020404" pitchFamily="49" charset="0"/>
              </a:rPr>
              <a:t>7 / 3</a:t>
            </a:r>
            <a:r>
              <a:rPr lang="en-US" altLang="en-US" sz="1600" dirty="0">
                <a:latin typeface="Courier New" panose="02070309020205020404" pitchFamily="49" charset="0"/>
              </a:rPr>
              <a:t> * 1.2 + 3 / 2</a:t>
            </a:r>
          </a:p>
          <a:p>
            <a:pPr marL="742950" lvl="1" indent="-285750">
              <a:lnSpc>
                <a:spcPct val="80000"/>
              </a:lnSpc>
              <a:buClr>
                <a:schemeClr val="bg1"/>
              </a:buClr>
              <a:tabLst>
                <a:tab pos="3652838" algn="l"/>
                <a:tab pos="5480050" algn="l"/>
                <a:tab pos="6862763" algn="l"/>
              </a:tabLst>
            </a:pPr>
            <a:r>
              <a:rPr lang="en-US" altLang="en-US" sz="1600" dirty="0">
                <a:latin typeface="Courier New" panose="02070309020205020404" pitchFamily="49" charset="0"/>
              </a:rPr>
              <a:t>  </a:t>
            </a:r>
            <a:r>
              <a:rPr lang="en-US" altLang="en-US" sz="1600" b="1" u="sng" dirty="0">
                <a:solidFill>
                  <a:srgbClr val="800000"/>
                </a:solidFill>
                <a:latin typeface="Courier New" panose="02070309020205020404" pitchFamily="49" charset="0"/>
              </a:rPr>
              <a:t>2</a:t>
            </a:r>
            <a:r>
              <a:rPr lang="en-US" altLang="en-US" sz="1600" u="sng" dirty="0">
                <a:latin typeface="Courier New" panose="02070309020205020404" pitchFamily="49" charset="0"/>
              </a:rPr>
              <a:t>   * 1.2</a:t>
            </a:r>
            <a:r>
              <a:rPr lang="en-US" altLang="en-US" sz="1600" dirty="0">
                <a:latin typeface="Courier New" panose="02070309020205020404" pitchFamily="49" charset="0"/>
              </a:rPr>
              <a:t> + 3 / 2</a:t>
            </a:r>
          </a:p>
          <a:p>
            <a:pPr marL="742950" lvl="1" indent="-285750">
              <a:lnSpc>
                <a:spcPct val="80000"/>
              </a:lnSpc>
              <a:buClr>
                <a:schemeClr val="bg1"/>
              </a:buClr>
              <a:tabLst>
                <a:tab pos="3652838" algn="l"/>
                <a:tab pos="5480050" algn="l"/>
                <a:tab pos="6862763" algn="l"/>
              </a:tabLst>
            </a:pPr>
            <a:r>
              <a:rPr lang="en-US" altLang="en-US" sz="1600" dirty="0">
                <a:latin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800000"/>
                </a:solidFill>
                <a:latin typeface="Courier New" panose="02070309020205020404" pitchFamily="49" charset="0"/>
              </a:rPr>
              <a:t>2.4</a:t>
            </a:r>
            <a:r>
              <a:rPr lang="en-US" altLang="en-US" sz="1600" dirty="0">
                <a:latin typeface="Courier New" panose="02070309020205020404" pitchFamily="49" charset="0"/>
              </a:rPr>
              <a:t>     + </a:t>
            </a:r>
            <a:r>
              <a:rPr lang="en-US" altLang="en-US" sz="1600" u="sng" dirty="0">
                <a:latin typeface="Courier New" panose="02070309020205020404" pitchFamily="49" charset="0"/>
              </a:rPr>
              <a:t>3 / 2</a:t>
            </a:r>
          </a:p>
          <a:p>
            <a:pPr marL="742950" lvl="1" indent="-285750">
              <a:lnSpc>
                <a:spcPct val="80000"/>
              </a:lnSpc>
              <a:buClr>
                <a:schemeClr val="bg1"/>
              </a:buClr>
              <a:tabLst>
                <a:tab pos="3652838" algn="l"/>
                <a:tab pos="5480050" algn="l"/>
                <a:tab pos="6862763" algn="l"/>
              </a:tabLst>
            </a:pPr>
            <a:r>
              <a:rPr lang="en-US" altLang="en-US" sz="1600" dirty="0">
                <a:latin typeface="Courier New" panose="02070309020205020404" pitchFamily="49" charset="0"/>
              </a:rPr>
              <a:t>    </a:t>
            </a:r>
            <a:r>
              <a:rPr lang="en-US" altLang="en-US" sz="1600" u="sng" dirty="0">
                <a:latin typeface="Courier New" panose="02070309020205020404" pitchFamily="49" charset="0"/>
              </a:rPr>
              <a:t>2.4     +   </a:t>
            </a:r>
            <a:r>
              <a:rPr lang="en-US" altLang="en-US" sz="1600" b="1" u="sng" dirty="0">
                <a:solidFill>
                  <a:srgbClr val="800000"/>
                </a:solidFill>
                <a:latin typeface="Courier New" panose="02070309020205020404" pitchFamily="49" charset="0"/>
              </a:rPr>
              <a:t>1</a:t>
            </a:r>
          </a:p>
          <a:p>
            <a:pPr marL="742950" lvl="1" indent="-285750">
              <a:lnSpc>
                <a:spcPct val="80000"/>
              </a:lnSpc>
              <a:buClr>
                <a:schemeClr val="bg1"/>
              </a:buClr>
              <a:tabLst>
                <a:tab pos="3652838" algn="l"/>
                <a:tab pos="5480050" algn="l"/>
                <a:tab pos="6862763" algn="l"/>
              </a:tabLst>
            </a:pPr>
            <a:r>
              <a:rPr lang="en-US" altLang="en-US" sz="1600" dirty="0">
                <a:latin typeface="Courier New" panose="02070309020205020404" pitchFamily="49" charset="0"/>
              </a:rPr>
              <a:t>         </a:t>
            </a:r>
            <a:r>
              <a:rPr lang="en-US" altLang="en-US" sz="1600" b="1" dirty="0">
                <a:solidFill>
                  <a:srgbClr val="800000"/>
                </a:solidFill>
                <a:latin typeface="Courier New" panose="02070309020205020404" pitchFamily="49" charset="0"/>
              </a:rPr>
              <a:t>3.4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472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050" name="Rectangle 2">
            <a:extLst>
              <a:ext uri="{FF2B5EF4-FFF2-40B4-BE49-F238E27FC236}">
                <a16:creationId xmlns:a16="http://schemas.microsoft.com/office/drawing/2014/main" id="{29284032-13D2-414B-A957-3B7B269EF6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Math commands</a:t>
            </a:r>
          </a:p>
        </p:txBody>
      </p:sp>
      <p:sp>
        <p:nvSpPr>
          <p:cNvPr id="1538051" name="Rectangle 3">
            <a:extLst>
              <a:ext uri="{FF2B5EF4-FFF2-40B4-BE49-F238E27FC236}">
                <a16:creationId xmlns:a16="http://schemas.microsoft.com/office/drawing/2014/main" id="{F15AE353-EBDF-A248-BAFD-12C65EC39F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Python has useful </a:t>
            </a:r>
            <a:r>
              <a:rPr lang="en-US" altLang="en-US" dirty="0">
                <a:hlinkClick r:id="rId3"/>
              </a:rPr>
              <a:t>commands</a:t>
            </a:r>
            <a:r>
              <a:rPr lang="en-US" altLang="en-US" dirty="0"/>
              <a:t> for performing calculations.</a:t>
            </a:r>
          </a:p>
          <a:p>
            <a:pPr lvl="1">
              <a:lnSpc>
                <a:spcPct val="90000"/>
              </a:lnSpc>
            </a:pPr>
            <a:endParaRPr lang="en-US" altLang="en-US" dirty="0"/>
          </a:p>
          <a:p>
            <a:pPr lvl="1">
              <a:lnSpc>
                <a:spcPct val="90000"/>
              </a:lnSpc>
            </a:pPr>
            <a:endParaRPr lang="en-US" altLang="en-US" dirty="0"/>
          </a:p>
          <a:p>
            <a:pPr lvl="1">
              <a:lnSpc>
                <a:spcPct val="90000"/>
              </a:lnSpc>
            </a:pPr>
            <a:endParaRPr lang="en-US" altLang="en-US" dirty="0"/>
          </a:p>
          <a:p>
            <a:pPr lvl="1">
              <a:lnSpc>
                <a:spcPct val="90000"/>
              </a:lnSpc>
            </a:pPr>
            <a:endParaRPr lang="en-US" altLang="en-US" dirty="0"/>
          </a:p>
          <a:p>
            <a:pPr lvl="1">
              <a:lnSpc>
                <a:spcPct val="90000"/>
              </a:lnSpc>
            </a:pPr>
            <a:endParaRPr lang="en-US" altLang="en-US" dirty="0"/>
          </a:p>
          <a:p>
            <a:pPr lvl="1">
              <a:lnSpc>
                <a:spcPct val="90000"/>
              </a:lnSpc>
            </a:pPr>
            <a:endParaRPr lang="en-US" altLang="en-US" dirty="0"/>
          </a:p>
          <a:p>
            <a:pPr lvl="1">
              <a:lnSpc>
                <a:spcPct val="90000"/>
              </a:lnSpc>
            </a:pPr>
            <a:endParaRPr lang="en-US" altLang="en-US" dirty="0"/>
          </a:p>
          <a:p>
            <a:pPr lvl="1">
              <a:lnSpc>
                <a:spcPct val="90000"/>
              </a:lnSpc>
            </a:pPr>
            <a:endParaRPr lang="en-US" altLang="en-US" dirty="0"/>
          </a:p>
          <a:p>
            <a:pPr lvl="1">
              <a:lnSpc>
                <a:spcPct val="90000"/>
              </a:lnSpc>
            </a:pPr>
            <a:endParaRPr lang="en-US" altLang="en-US" dirty="0"/>
          </a:p>
          <a:p>
            <a:pPr lvl="1">
              <a:lnSpc>
                <a:spcPct val="90000"/>
              </a:lnSpc>
            </a:pPr>
            <a:endParaRPr lang="en-US" altLang="en-US" dirty="0"/>
          </a:p>
          <a:p>
            <a:pPr lvl="1">
              <a:lnSpc>
                <a:spcPct val="90000"/>
              </a:lnSpc>
            </a:pPr>
            <a:endParaRPr lang="en-US" altLang="en-US" dirty="0"/>
          </a:p>
          <a:p>
            <a:pPr lvl="1">
              <a:lnSpc>
                <a:spcPct val="90000"/>
              </a:lnSpc>
            </a:pPr>
            <a:endParaRPr lang="en-US" altLang="en-US" dirty="0"/>
          </a:p>
          <a:p>
            <a:pPr lvl="1">
              <a:lnSpc>
                <a:spcPct val="90000"/>
              </a:lnSpc>
            </a:pPr>
            <a:endParaRPr lang="en-US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B5BE8B-3E1A-AB41-A075-8372B6F49A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98727" y="6286230"/>
            <a:ext cx="3273552" cy="365125"/>
          </a:xfrm>
        </p:spPr>
        <p:txBody>
          <a:bodyPr/>
          <a:lstStyle/>
          <a:p>
            <a:r>
              <a:rPr lang="en-US" dirty="0"/>
              <a:t>First Semester 2018-2019</a:t>
            </a:r>
          </a:p>
        </p:txBody>
      </p:sp>
      <p:graphicFrame>
        <p:nvGraphicFramePr>
          <p:cNvPr id="1538116" name="Group 68">
            <a:extLst>
              <a:ext uri="{FF2B5EF4-FFF2-40B4-BE49-F238E27FC236}">
                <a16:creationId xmlns:a16="http://schemas.microsoft.com/office/drawing/2014/main" id="{61E37CFA-3CDF-9049-8821-0FA1B5451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628368"/>
              </p:ext>
            </p:extLst>
          </p:nvPr>
        </p:nvGraphicFramePr>
        <p:xfrm>
          <a:off x="425608" y="2373310"/>
          <a:ext cx="6363812" cy="4073212"/>
        </p:xfrm>
        <a:graphic>
          <a:graphicData uri="http://schemas.openxmlformats.org/drawingml/2006/table">
            <a:tbl>
              <a:tblPr/>
              <a:tblGrid>
                <a:gridCol w="2571562">
                  <a:extLst>
                    <a:ext uri="{9D8B030D-6E8A-4147-A177-3AD203B41FA5}">
                      <a16:colId xmlns:a16="http://schemas.microsoft.com/office/drawing/2014/main" val="202715534"/>
                    </a:ext>
                  </a:extLst>
                </a:gridCol>
                <a:gridCol w="3792250">
                  <a:extLst>
                    <a:ext uri="{9D8B030D-6E8A-4147-A177-3AD203B41FA5}">
                      <a16:colId xmlns:a16="http://schemas.microsoft.com/office/drawing/2014/main" val="631408318"/>
                    </a:ext>
                  </a:extLst>
                </a:gridCol>
              </a:tblGrid>
              <a:tr h="338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Command 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437283"/>
                  </a:ext>
                </a:extLst>
              </a:tr>
              <a:tr h="34055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Times New Roman" panose="02020603050405020304" pitchFamily="18" charset="0"/>
                        </a:rPr>
                        <a:t>abs(</a:t>
                      </a:r>
                      <a:r>
                        <a:rPr kumimoji="0" lang="en-US" alt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absolute 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1165294"/>
                  </a:ext>
                </a:extLst>
              </a:tr>
              <a:tr h="338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Times New Roman" panose="02020603050405020304" pitchFamily="18" charset="0"/>
                        </a:rPr>
                        <a:t>ceil(</a:t>
                      </a:r>
                      <a:r>
                        <a:rPr kumimoji="0" lang="en-US" alt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rounds 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344479"/>
                  </a:ext>
                </a:extLst>
              </a:tr>
              <a:tr h="338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Times New Roman" panose="02020603050405020304" pitchFamily="18" charset="0"/>
                        </a:rPr>
                        <a:t>cos(</a:t>
                      </a:r>
                      <a:r>
                        <a:rPr kumimoji="0" lang="en-US" altLang="en-US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cosine, in radians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7556267"/>
                  </a:ext>
                </a:extLst>
              </a:tr>
              <a:tr h="338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Times New Roman" panose="02020603050405020304" pitchFamily="18" charset="0"/>
                        </a:rPr>
                        <a:t>floor(</a:t>
                      </a:r>
                      <a:r>
                        <a:rPr kumimoji="0" lang="en-US" alt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rounds down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125051"/>
                  </a:ext>
                </a:extLst>
              </a:tr>
              <a:tr h="34055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Times New Roman" panose="02020603050405020304" pitchFamily="18" charset="0"/>
                        </a:rPr>
                        <a:t>log(</a:t>
                      </a:r>
                      <a:r>
                        <a:rPr kumimoji="0" lang="en-US" alt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logarithm, base </a:t>
                      </a:r>
                      <a:r>
                        <a:rPr kumimoji="0" lang="en-US" altLang="en-US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e</a:t>
                      </a: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0006317"/>
                  </a:ext>
                </a:extLst>
              </a:tr>
              <a:tr h="338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Times New Roman" panose="02020603050405020304" pitchFamily="18" charset="0"/>
                        </a:rPr>
                        <a:t>log10(</a:t>
                      </a:r>
                      <a:r>
                        <a:rPr kumimoji="0" lang="en-US" alt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logarithm, base 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957965"/>
                  </a:ext>
                </a:extLst>
              </a:tr>
              <a:tr h="338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Times New Roman" panose="02020603050405020304" pitchFamily="18" charset="0"/>
                        </a:rPr>
                        <a:t>max(</a:t>
                      </a:r>
                      <a:r>
                        <a:rPr kumimoji="0" lang="en-US" alt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value1</a:t>
                      </a: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value2</a:t>
                      </a: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larger of two values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741472"/>
                  </a:ext>
                </a:extLst>
              </a:tr>
              <a:tr h="34055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Times New Roman" panose="02020603050405020304" pitchFamily="18" charset="0"/>
                        </a:rPr>
                        <a:t>min(</a:t>
                      </a:r>
                      <a:r>
                        <a:rPr kumimoji="0" lang="en-US" alt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value1</a:t>
                      </a: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value2</a:t>
                      </a: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smaller of two values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5565956"/>
                  </a:ext>
                </a:extLst>
              </a:tr>
              <a:tr h="338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Times New Roman" panose="02020603050405020304" pitchFamily="18" charset="0"/>
                        </a:rPr>
                        <a:t>round(</a:t>
                      </a:r>
                      <a:r>
                        <a:rPr kumimoji="0" lang="en-US" alt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nearest whole number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3290592"/>
                  </a:ext>
                </a:extLst>
              </a:tr>
              <a:tr h="34055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Times New Roman" panose="02020603050405020304" pitchFamily="18" charset="0"/>
                        </a:rPr>
                        <a:t>sin(</a:t>
                      </a:r>
                      <a:r>
                        <a:rPr kumimoji="0" lang="en-US" alt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sine, in radians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358353"/>
                  </a:ext>
                </a:extLst>
              </a:tr>
              <a:tr h="338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Times New Roman" panose="02020603050405020304" pitchFamily="18" charset="0"/>
                        </a:rPr>
                        <a:t>sqrt(</a:t>
                      </a:r>
                      <a:r>
                        <a:rPr kumimoji="0" lang="en-US" alt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square root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0892786"/>
                  </a:ext>
                </a:extLst>
              </a:tr>
            </a:tbl>
          </a:graphicData>
        </a:graphic>
      </p:graphicFrame>
      <p:graphicFrame>
        <p:nvGraphicFramePr>
          <p:cNvPr id="1538115" name="Group 67">
            <a:extLst>
              <a:ext uri="{FF2B5EF4-FFF2-40B4-BE49-F238E27FC236}">
                <a16:creationId xmlns:a16="http://schemas.microsoft.com/office/drawing/2014/main" id="{92BFE07D-EBA3-9340-B8B1-4E266F92E40A}"/>
              </a:ext>
            </a:extLst>
          </p:cNvPr>
          <p:cNvGraphicFramePr>
            <a:graphicFrameLocks noGrp="1"/>
          </p:cNvGraphicFramePr>
          <p:nvPr/>
        </p:nvGraphicFramePr>
        <p:xfrm>
          <a:off x="7743826" y="1600200"/>
          <a:ext cx="2771775" cy="99060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4108003556"/>
                    </a:ext>
                  </a:extLst>
                </a:gridCol>
                <a:gridCol w="1552575">
                  <a:extLst>
                    <a:ext uri="{9D8B030D-6E8A-4147-A177-3AD203B41FA5}">
                      <a16:colId xmlns:a16="http://schemas.microsoft.com/office/drawing/2014/main" val="1359070180"/>
                    </a:ext>
                  </a:extLst>
                </a:gridCol>
              </a:tblGrid>
              <a:tr h="330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Constant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602525"/>
                  </a:ext>
                </a:extLst>
              </a:tr>
              <a:tr h="330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Times New Roman" panose="02020603050405020304" pitchFamily="18" charset="0"/>
                        </a:rPr>
                        <a:t>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2.7182818...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3427202"/>
                  </a:ext>
                </a:extLst>
              </a:tr>
              <a:tr h="330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Times New Roman" panose="02020603050405020304" pitchFamily="18" charset="0"/>
                        </a:rPr>
                        <a:t>pi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3.1415926...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457349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7826074E-45F5-C24A-85EE-5DB70F1024FA}"/>
              </a:ext>
            </a:extLst>
          </p:cNvPr>
          <p:cNvSpPr/>
          <p:nvPr/>
        </p:nvSpPr>
        <p:spPr>
          <a:xfrm>
            <a:off x="7075170" y="3752310"/>
            <a:ext cx="4533900" cy="1096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To use many of these commands, you must write the following at the top of your Python program: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from math import *</a:t>
            </a:r>
          </a:p>
        </p:txBody>
      </p:sp>
    </p:spTree>
    <p:extLst>
      <p:ext uri="{BB962C8B-B14F-4D97-AF65-F5344CB8AC3E}">
        <p14:creationId xmlns:p14="http://schemas.microsoft.com/office/powerpoint/2010/main" val="71403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218" name="Rectangle 2">
            <a:extLst>
              <a:ext uri="{FF2B5EF4-FFF2-40B4-BE49-F238E27FC236}">
                <a16:creationId xmlns:a16="http://schemas.microsoft.com/office/drawing/2014/main" id="{0396B199-7D9D-1846-ACF7-BEF9436745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Variables</a:t>
            </a:r>
          </a:p>
        </p:txBody>
      </p:sp>
      <p:sp>
        <p:nvSpPr>
          <p:cNvPr id="1417219" name="Rectangle 3">
            <a:extLst>
              <a:ext uri="{FF2B5EF4-FFF2-40B4-BE49-F238E27FC236}">
                <a16:creationId xmlns:a16="http://schemas.microsoft.com/office/drawing/2014/main" id="{759CF956-8080-804E-8CB6-3149A14D4C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14324" y="1571625"/>
            <a:ext cx="11387137" cy="491324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en-US" b="1" dirty="0"/>
              <a:t>variable</a:t>
            </a:r>
            <a:r>
              <a:rPr lang="en-US" altLang="en-US" dirty="0"/>
              <a:t>: A named piece of memory that can store a value.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Usage:</a:t>
            </a:r>
          </a:p>
          <a:p>
            <a:pPr lvl="2">
              <a:lnSpc>
                <a:spcPct val="80000"/>
              </a:lnSpc>
            </a:pPr>
            <a:r>
              <a:rPr lang="en-US" altLang="en-US" dirty="0"/>
              <a:t>Compute an expression's result,</a:t>
            </a:r>
          </a:p>
          <a:p>
            <a:pPr lvl="2">
              <a:lnSpc>
                <a:spcPct val="80000"/>
              </a:lnSpc>
            </a:pPr>
            <a:r>
              <a:rPr lang="en-US" altLang="en-US" dirty="0"/>
              <a:t>store that result into a variable,</a:t>
            </a:r>
          </a:p>
          <a:p>
            <a:pPr lvl="2">
              <a:lnSpc>
                <a:spcPct val="80000"/>
              </a:lnSpc>
            </a:pPr>
            <a:r>
              <a:rPr lang="en-US" altLang="en-US" dirty="0"/>
              <a:t>and use that variable later in the program.</a:t>
            </a:r>
            <a:endParaRPr lang="en-US" altLang="en-US" sz="600" dirty="0"/>
          </a:p>
          <a:p>
            <a:pPr lvl="1">
              <a:lnSpc>
                <a:spcPct val="90000"/>
              </a:lnSpc>
            </a:pPr>
            <a:endParaRPr lang="en-US" altLang="en-US" sz="1200" dirty="0"/>
          </a:p>
          <a:p>
            <a:pPr>
              <a:lnSpc>
                <a:spcPct val="90000"/>
              </a:lnSpc>
            </a:pPr>
            <a:r>
              <a:rPr lang="en-US" altLang="en-US" b="1" dirty="0"/>
              <a:t>assignment statement</a:t>
            </a:r>
            <a:r>
              <a:rPr lang="en-US" altLang="en-US" dirty="0"/>
              <a:t>: Stores a value into a variable.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Syntax:</a:t>
            </a:r>
          </a:p>
          <a:p>
            <a:pPr lvl="1">
              <a:lnSpc>
                <a:spcPct val="90000"/>
              </a:lnSpc>
            </a:pPr>
            <a:endParaRPr lang="en-US" altLang="en-US" sz="800" dirty="0"/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b="1" i="1" dirty="0"/>
              <a:t>		name</a:t>
            </a:r>
            <a:r>
              <a:rPr lang="en-US" altLang="en-US" dirty="0">
                <a:latin typeface="Courier New" panose="02070309020205020404" pitchFamily="49" charset="0"/>
              </a:rPr>
              <a:t> = </a:t>
            </a:r>
            <a:r>
              <a:rPr lang="en-US" altLang="en-US" b="1" i="1" dirty="0"/>
              <a:t>value</a:t>
            </a:r>
            <a:endParaRPr lang="en-US" altLang="en-US" dirty="0">
              <a:latin typeface="Courier New" panose="02070309020205020404" pitchFamily="49" charset="0"/>
            </a:endParaRPr>
          </a:p>
          <a:p>
            <a:pPr lvl="1">
              <a:lnSpc>
                <a:spcPct val="90000"/>
              </a:lnSpc>
            </a:pPr>
            <a:endParaRPr lang="en-US" altLang="en-US" sz="1300" dirty="0"/>
          </a:p>
          <a:p>
            <a:pPr lvl="1">
              <a:lnSpc>
                <a:spcPct val="90000"/>
              </a:lnSpc>
            </a:pPr>
            <a:r>
              <a:rPr lang="en-US" altLang="en-US" dirty="0"/>
              <a:t>Examples:	</a:t>
            </a:r>
            <a:r>
              <a:rPr lang="en-US" altLang="en-US" dirty="0">
                <a:latin typeface="Courier New" panose="02070309020205020404" pitchFamily="49" charset="0"/>
              </a:rPr>
              <a:t>x = 5        </a:t>
            </a:r>
            <a:r>
              <a:rPr lang="en-US" altLang="en-US" dirty="0" err="1">
                <a:latin typeface="Courier New" panose="02070309020205020404" pitchFamily="49" charset="0"/>
              </a:rPr>
              <a:t>gpa</a:t>
            </a:r>
            <a:r>
              <a:rPr lang="en-US" altLang="en-US" dirty="0">
                <a:latin typeface="Courier New" panose="02070309020205020404" pitchFamily="49" charset="0"/>
              </a:rPr>
              <a:t> = 3.14</a:t>
            </a:r>
            <a:endParaRPr lang="en-US" altLang="en-US" sz="1000" dirty="0"/>
          </a:p>
          <a:p>
            <a:pPr>
              <a:lnSpc>
                <a:spcPct val="90000"/>
              </a:lnSpc>
            </a:pPr>
            <a:endParaRPr lang="en-US" altLang="en-US" sz="1200" dirty="0"/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    </a:t>
            </a:r>
            <a:r>
              <a:rPr lang="en-US" altLang="en-US" sz="2000" dirty="0">
                <a:latin typeface="Courier New" panose="02070309020205020404" pitchFamily="49" charset="0"/>
              </a:rPr>
              <a:t>x   5         </a:t>
            </a:r>
            <a:r>
              <a:rPr lang="en-US" altLang="en-US" sz="2000" dirty="0" err="1">
                <a:latin typeface="Courier New" panose="02070309020205020404" pitchFamily="49" charset="0"/>
              </a:rPr>
              <a:t>gpa</a:t>
            </a:r>
            <a:r>
              <a:rPr lang="en-US" altLang="en-US" sz="2000" dirty="0">
                <a:latin typeface="Courier New" panose="02070309020205020404" pitchFamily="49" charset="0"/>
              </a:rPr>
              <a:t>    3.14 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endParaRPr lang="en-US" altLang="en-US" sz="1200" dirty="0"/>
          </a:p>
          <a:p>
            <a:pPr lvl="1">
              <a:lnSpc>
                <a:spcPct val="90000"/>
              </a:lnSpc>
            </a:pPr>
            <a:r>
              <a:rPr lang="en-US" altLang="en-US" dirty="0"/>
              <a:t>A variable that has been given a value can be used in expressions.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		x + 4</a:t>
            </a:r>
            <a:r>
              <a:rPr lang="en-US" altLang="en-US" dirty="0"/>
              <a:t> is </a:t>
            </a:r>
            <a:r>
              <a:rPr lang="en-US" altLang="en-US" dirty="0">
                <a:latin typeface="Courier New" panose="02070309020205020404" pitchFamily="49" charset="0"/>
              </a:rPr>
              <a:t>9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en-US" dirty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en-US" b="1" dirty="0"/>
              <a:t>Exercise: </a:t>
            </a:r>
            <a:r>
              <a:rPr lang="en-US" altLang="en-US" dirty="0"/>
              <a:t>Evaluate the quadratic equation for a given </a:t>
            </a:r>
            <a:r>
              <a:rPr lang="en-US" altLang="en-US" i="1" dirty="0"/>
              <a:t>a</a:t>
            </a:r>
            <a:r>
              <a:rPr lang="en-US" altLang="en-US" dirty="0"/>
              <a:t>, </a:t>
            </a:r>
            <a:r>
              <a:rPr lang="en-US" altLang="en-US" i="1" dirty="0"/>
              <a:t>b</a:t>
            </a:r>
            <a:r>
              <a:rPr lang="en-US" altLang="en-US" dirty="0"/>
              <a:t>, and </a:t>
            </a:r>
            <a:r>
              <a:rPr lang="en-US" altLang="en-US" i="1" dirty="0"/>
              <a:t>c</a:t>
            </a:r>
            <a:r>
              <a:rPr lang="en-US" altLang="en-US" dirty="0"/>
              <a:t>.</a:t>
            </a:r>
          </a:p>
        </p:txBody>
      </p:sp>
      <p:grpSp>
        <p:nvGrpSpPr>
          <p:cNvPr id="1417223" name="Group 7">
            <a:extLst>
              <a:ext uri="{FF2B5EF4-FFF2-40B4-BE49-F238E27FC236}">
                <a16:creationId xmlns:a16="http://schemas.microsoft.com/office/drawing/2014/main" id="{74112176-CBEE-A040-A0CB-3BBD0E778A92}"/>
              </a:ext>
            </a:extLst>
          </p:cNvPr>
          <p:cNvGrpSpPr>
            <a:grpSpLocks/>
          </p:cNvGrpSpPr>
          <p:nvPr/>
        </p:nvGrpSpPr>
        <p:grpSpPr bwMode="auto">
          <a:xfrm>
            <a:off x="1500267" y="4465983"/>
            <a:ext cx="3581400" cy="533400"/>
            <a:chOff x="1056" y="3648"/>
            <a:chExt cx="2304" cy="384"/>
          </a:xfrm>
        </p:grpSpPr>
        <p:sp>
          <p:nvSpPr>
            <p:cNvPr id="1417224" name="Rectangle 8">
              <a:extLst>
                <a:ext uri="{FF2B5EF4-FFF2-40B4-BE49-F238E27FC236}">
                  <a16:creationId xmlns:a16="http://schemas.microsoft.com/office/drawing/2014/main" id="{52FB77DA-A4B8-5B49-945E-566257BFA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3648"/>
              <a:ext cx="384" cy="3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7225" name="Rectangle 9">
              <a:extLst>
                <a:ext uri="{FF2B5EF4-FFF2-40B4-BE49-F238E27FC236}">
                  <a16:creationId xmlns:a16="http://schemas.microsoft.com/office/drawing/2014/main" id="{83AD9DE7-E465-9544-9076-747123D60C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3648"/>
              <a:ext cx="624" cy="3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436753-7C05-3C47-92BD-E02F22134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8704" y="6302305"/>
            <a:ext cx="3273552" cy="365125"/>
          </a:xfrm>
        </p:spPr>
        <p:txBody>
          <a:bodyPr/>
          <a:lstStyle/>
          <a:p>
            <a:r>
              <a:rPr lang="en-US" dirty="0"/>
              <a:t>First Semester 2018-2019</a:t>
            </a:r>
          </a:p>
        </p:txBody>
      </p:sp>
    </p:spTree>
    <p:extLst>
      <p:ext uri="{BB962C8B-B14F-4D97-AF65-F5344CB8AC3E}">
        <p14:creationId xmlns:p14="http://schemas.microsoft.com/office/powerpoint/2010/main" val="1718109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90E7A-AD40-764B-BAC7-5F96FE0B16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DF279-6E9D-174B-97B7-0F3F6268472C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1264643" name="Rectangle 3">
            <a:extLst>
              <a:ext uri="{FF2B5EF4-FFF2-40B4-BE49-F238E27FC236}">
                <a16:creationId xmlns:a16="http://schemas.microsoft.com/office/drawing/2014/main" id="{1882B696-95F7-244F-B76C-569DAA4E42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14324" y="1345097"/>
            <a:ext cx="11546371" cy="527259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rtlCol="0">
            <a:spAutoFit/>
          </a:bodyPr>
          <a:lstStyle/>
          <a:p>
            <a:pPr marL="339725" indent="-339725" defTabSz="4492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en-US" dirty="0">
                <a:latin typeface="Courier New" panose="02070309020205020404" pitchFamily="49" charset="0"/>
              </a:rPr>
              <a:t>print</a:t>
            </a:r>
            <a:r>
              <a:rPr lang="en-GB" altLang="en-US" dirty="0"/>
              <a:t> : Produces text output on the console.</a:t>
            </a:r>
          </a:p>
          <a:p>
            <a:pPr marL="739775" lvl="1" indent="-282575" defTabSz="4492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altLang="en-US" sz="800" dirty="0"/>
          </a:p>
          <a:p>
            <a:pPr marL="339725" indent="-339725" defTabSz="4492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en-US" dirty="0"/>
              <a:t>Syntax:</a:t>
            </a:r>
          </a:p>
          <a:p>
            <a:pPr marL="739775" lvl="1" indent="-282575" defTabSz="449263"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en-US" dirty="0"/>
              <a:t>	</a:t>
            </a:r>
            <a:r>
              <a:rPr lang="en-GB" altLang="en-US" dirty="0">
                <a:latin typeface="Courier New" panose="02070309020205020404" pitchFamily="49" charset="0"/>
              </a:rPr>
              <a:t>print ("</a:t>
            </a:r>
            <a:r>
              <a:rPr lang="en-GB" altLang="en-US" b="1" i="1" dirty="0"/>
              <a:t>Message</a:t>
            </a:r>
            <a:r>
              <a:rPr lang="en-GB" altLang="en-US" dirty="0">
                <a:latin typeface="Courier New" panose="02070309020205020404" pitchFamily="49" charset="0"/>
              </a:rPr>
              <a:t>”)</a:t>
            </a:r>
          </a:p>
          <a:p>
            <a:pPr marL="739775" lvl="1" indent="-282575" defTabSz="449263"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en-US" dirty="0"/>
              <a:t>	</a:t>
            </a:r>
            <a:r>
              <a:rPr lang="en-GB" altLang="en-US" dirty="0">
                <a:latin typeface="Courier New" panose="02070309020205020404" pitchFamily="49" charset="0"/>
              </a:rPr>
              <a:t>print (</a:t>
            </a:r>
            <a:r>
              <a:rPr lang="en-GB" altLang="en-US" b="1" i="1" dirty="0"/>
              <a:t>Expression)</a:t>
            </a:r>
            <a:endParaRPr lang="en-GB" altLang="en-US" dirty="0">
              <a:latin typeface="Courier New" panose="02070309020205020404" pitchFamily="49" charset="0"/>
            </a:endParaRPr>
          </a:p>
          <a:p>
            <a:pPr marL="739775" lvl="1" indent="-282575" defTabSz="4492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en-US" dirty="0"/>
              <a:t>Prints the given text message or expression value on the console, and moves the cursor down to the next line.</a:t>
            </a:r>
          </a:p>
          <a:p>
            <a:pPr marL="739775" lvl="1" indent="-282575" defTabSz="449263"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altLang="en-US" sz="800" dirty="0"/>
          </a:p>
          <a:p>
            <a:pPr marL="739775" lvl="1" indent="-282575" defTabSz="449263"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en-US" dirty="0"/>
              <a:t>	</a:t>
            </a:r>
            <a:r>
              <a:rPr lang="en-GB" altLang="en-US" dirty="0">
                <a:latin typeface="Courier New" panose="02070309020205020404" pitchFamily="49" charset="0"/>
              </a:rPr>
              <a:t>print (</a:t>
            </a:r>
            <a:r>
              <a:rPr lang="en-GB" altLang="en-US" b="1" i="1" dirty="0"/>
              <a:t>Item1</a:t>
            </a:r>
            <a:r>
              <a:rPr lang="en-GB" altLang="en-US" b="1" dirty="0">
                <a:solidFill>
                  <a:srgbClr val="800000"/>
                </a:solidFill>
                <a:latin typeface="Courier New" panose="02070309020205020404" pitchFamily="49" charset="0"/>
              </a:rPr>
              <a:t>, </a:t>
            </a:r>
            <a:r>
              <a:rPr lang="en-GB" altLang="en-US" b="1" i="1" dirty="0"/>
              <a:t>Item2</a:t>
            </a:r>
            <a:r>
              <a:rPr lang="en-GB" altLang="en-US" b="1" dirty="0">
                <a:solidFill>
                  <a:srgbClr val="800000"/>
                </a:solidFill>
                <a:latin typeface="Courier New" panose="02070309020205020404" pitchFamily="49" charset="0"/>
              </a:rPr>
              <a:t>, </a:t>
            </a:r>
            <a:r>
              <a:rPr lang="en-GB" altLang="en-US" dirty="0"/>
              <a:t>...</a:t>
            </a:r>
            <a:r>
              <a:rPr lang="en-GB" altLang="en-US" b="1" dirty="0">
                <a:solidFill>
                  <a:srgbClr val="800000"/>
                </a:solidFill>
                <a:latin typeface="Courier New" panose="02070309020205020404" pitchFamily="49" charset="0"/>
              </a:rPr>
              <a:t>, </a:t>
            </a:r>
            <a:r>
              <a:rPr lang="en-GB" altLang="en-US" b="1" i="1" dirty="0" err="1"/>
              <a:t>ItemN</a:t>
            </a:r>
            <a:r>
              <a:rPr lang="en-GB" altLang="en-US" b="1" i="1" dirty="0"/>
              <a:t>)</a:t>
            </a:r>
            <a:endParaRPr lang="en-GB" altLang="en-US" b="1" dirty="0">
              <a:solidFill>
                <a:srgbClr val="800000"/>
              </a:solidFill>
              <a:latin typeface="Courier New" panose="02070309020205020404" pitchFamily="49" charset="0"/>
            </a:endParaRPr>
          </a:p>
          <a:p>
            <a:pPr marL="739775" lvl="1" indent="-282575" defTabSz="4492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en-US" dirty="0"/>
              <a:t>Prints several messages and/or expressions on the same line.</a:t>
            </a:r>
          </a:p>
          <a:p>
            <a:pPr marL="339725" indent="-339725" defTabSz="4492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en-US" dirty="0"/>
              <a:t>Examples:</a:t>
            </a:r>
          </a:p>
          <a:p>
            <a:pPr marL="739775" lvl="1" indent="-282575" defTabSz="449263">
              <a:lnSpc>
                <a:spcPct val="70000"/>
              </a:lnSpc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en-US" dirty="0">
                <a:latin typeface="Courier New" panose="02070309020205020404" pitchFamily="49" charset="0"/>
              </a:rPr>
              <a:t>	print "Hello, world!"</a:t>
            </a:r>
          </a:p>
          <a:p>
            <a:pPr marL="739775" lvl="1" indent="-282575" defTabSz="449263">
              <a:lnSpc>
                <a:spcPct val="70000"/>
              </a:lnSpc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en-US" dirty="0">
                <a:latin typeface="Courier New" panose="02070309020205020404" pitchFamily="49" charset="0"/>
              </a:rPr>
              <a:t>	age = 45</a:t>
            </a:r>
          </a:p>
          <a:p>
            <a:pPr marL="739775" lvl="1" indent="-282575" defTabSz="449263">
              <a:lnSpc>
                <a:spcPct val="70000"/>
              </a:lnSpc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en-US" dirty="0">
                <a:latin typeface="Courier New" panose="02070309020205020404" pitchFamily="49" charset="0"/>
              </a:rPr>
              <a:t>	print "You have", 65 - age, "years until retirement"</a:t>
            </a:r>
          </a:p>
          <a:p>
            <a:pPr marL="739775" lvl="1" indent="-282575" defTabSz="449263">
              <a:lnSpc>
                <a:spcPct val="70000"/>
              </a:lnSpc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altLang="en-US" sz="800" dirty="0">
              <a:latin typeface="Courier New" panose="02070309020205020404" pitchFamily="49" charset="0"/>
            </a:endParaRPr>
          </a:p>
          <a:p>
            <a:pPr marL="739775" lvl="1" indent="-282575" defTabSz="449263">
              <a:lnSpc>
                <a:spcPct val="70000"/>
              </a:lnSpc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en-US" dirty="0"/>
              <a:t>Output:</a:t>
            </a:r>
            <a:endParaRPr lang="en-GB" altLang="en-US" sz="800" dirty="0"/>
          </a:p>
          <a:p>
            <a:pPr marL="739775" lvl="1" indent="-282575" defTabSz="449263">
              <a:lnSpc>
                <a:spcPct val="70000"/>
              </a:lnSpc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en-US" b="1" dirty="0">
                <a:latin typeface="Courier New" panose="02070309020205020404" pitchFamily="49" charset="0"/>
              </a:rPr>
              <a:t>	</a:t>
            </a:r>
            <a:r>
              <a:rPr lang="en-GB" altLang="en-US" dirty="0">
                <a:latin typeface="Courier New" panose="02070309020205020404" pitchFamily="49" charset="0"/>
              </a:rPr>
              <a:t>Hello, world!</a:t>
            </a:r>
          </a:p>
          <a:p>
            <a:pPr marL="739775" lvl="1" indent="-282575" defTabSz="449263">
              <a:lnSpc>
                <a:spcPct val="70000"/>
              </a:lnSpc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en-US" dirty="0">
                <a:latin typeface="Courier New" panose="02070309020205020404" pitchFamily="49" charset="0"/>
              </a:rPr>
              <a:t>	You have 20 years until retirement</a:t>
            </a:r>
          </a:p>
        </p:txBody>
      </p:sp>
      <p:sp>
        <p:nvSpPr>
          <p:cNvPr id="1264644" name="Rectangle 4">
            <a:extLst>
              <a:ext uri="{FF2B5EF4-FFF2-40B4-BE49-F238E27FC236}">
                <a16:creationId xmlns:a16="http://schemas.microsoft.com/office/drawing/2014/main" id="{B42131EE-1A37-D34F-98B0-0E5705E9B4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b="1" dirty="0">
                <a:latin typeface="Courier New" panose="02070309020205020404" pitchFamily="49" charset="0"/>
              </a:rPr>
              <a:t>print</a:t>
            </a:r>
            <a:endParaRPr lang="en-US" altLang="en-US" b="1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3F331D-0C0D-B149-966E-EF1FBDD62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766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358B1-7F3D-2944-91BC-206019CD4B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D3D84-AC3E-7F41-A2F3-88384157CB69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1524738" name="Rectangle 2">
            <a:extLst>
              <a:ext uri="{FF2B5EF4-FFF2-40B4-BE49-F238E27FC236}">
                <a16:creationId xmlns:a16="http://schemas.microsoft.com/office/drawing/2014/main" id="{E95F8E94-5D60-AD45-B671-0B6DBE2DC3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14325" y="1474204"/>
            <a:ext cx="11387137" cy="4403386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rtlCol="0">
            <a:spAutoFit/>
          </a:bodyPr>
          <a:lstStyle/>
          <a:p>
            <a:pPr marL="339725" indent="-339725" defTabSz="4492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altLang="en-US" dirty="0">
                <a:latin typeface="Courier New" panose="02070309020205020404" pitchFamily="49" charset="0"/>
              </a:rPr>
              <a:t>input</a:t>
            </a:r>
            <a:r>
              <a:rPr lang="en-US" altLang="en-US" dirty="0"/>
              <a:t> : Reads a number from user input.</a:t>
            </a:r>
          </a:p>
          <a:p>
            <a:pPr marL="739775" lvl="1" indent="-282575" defTabSz="4492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altLang="en-US" dirty="0"/>
              <a:t>You can assign (store) the result of </a:t>
            </a:r>
            <a:r>
              <a:rPr lang="en-US" altLang="en-US" dirty="0">
                <a:latin typeface="Courier New" panose="02070309020205020404" pitchFamily="49" charset="0"/>
              </a:rPr>
              <a:t>input</a:t>
            </a:r>
            <a:r>
              <a:rPr lang="en-US" altLang="en-US" dirty="0"/>
              <a:t> into a variable.</a:t>
            </a:r>
            <a:endParaRPr lang="en-US" altLang="en-US" sz="700" dirty="0"/>
          </a:p>
          <a:p>
            <a:pPr marL="739775" lvl="1" indent="-282575" defTabSz="4492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altLang="en-US" dirty="0"/>
              <a:t>Example:</a:t>
            </a:r>
          </a:p>
          <a:p>
            <a:pPr marL="739775" lvl="1" indent="-282575" defTabSz="449263">
              <a:lnSpc>
                <a:spcPct val="60000"/>
              </a:lnSpc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altLang="en-US" b="1" dirty="0">
                <a:latin typeface="Courier New" panose="02070309020205020404" pitchFamily="49" charset="0"/>
              </a:rPr>
              <a:t>	age = input("How old are you? ")</a:t>
            </a:r>
          </a:p>
          <a:p>
            <a:pPr marL="739775" lvl="1" indent="-282575" defTabSz="449263">
              <a:lnSpc>
                <a:spcPct val="60000"/>
              </a:lnSpc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altLang="en-US" dirty="0">
                <a:latin typeface="Courier New" panose="02070309020205020404" pitchFamily="49" charset="0"/>
              </a:rPr>
              <a:t>	print "Your age is", age</a:t>
            </a:r>
          </a:p>
          <a:p>
            <a:pPr marL="739775" lvl="1" indent="-282575" defTabSz="449263">
              <a:lnSpc>
                <a:spcPct val="60000"/>
              </a:lnSpc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altLang="en-US" dirty="0">
                <a:latin typeface="Courier New" panose="02070309020205020404" pitchFamily="49" charset="0"/>
              </a:rPr>
              <a:t>	</a:t>
            </a:r>
            <a:r>
              <a:rPr lang="en-GB" altLang="en-US" dirty="0">
                <a:latin typeface="Courier New" panose="02070309020205020404" pitchFamily="49" charset="0"/>
              </a:rPr>
              <a:t>print "You have", 65 - age, "years until retirement"</a:t>
            </a:r>
          </a:p>
          <a:p>
            <a:pPr marL="739775" lvl="1" indent="-282575" defTabSz="449263">
              <a:lnSpc>
                <a:spcPct val="70000"/>
              </a:lnSpc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altLang="en-US" sz="800" dirty="0">
              <a:latin typeface="Courier New" panose="02070309020205020404" pitchFamily="49" charset="0"/>
            </a:endParaRPr>
          </a:p>
          <a:p>
            <a:pPr marL="739775" lvl="1" indent="-282575" defTabSz="449263">
              <a:lnSpc>
                <a:spcPct val="70000"/>
              </a:lnSpc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en-US" dirty="0"/>
              <a:t>	Output:</a:t>
            </a:r>
          </a:p>
          <a:p>
            <a:pPr marL="739775" lvl="1" indent="-282575" defTabSz="449263">
              <a:lnSpc>
                <a:spcPct val="70000"/>
              </a:lnSpc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altLang="en-US" sz="800" dirty="0"/>
          </a:p>
          <a:p>
            <a:pPr marL="739775" lvl="1" indent="-282575" defTabSz="449263">
              <a:lnSpc>
                <a:spcPct val="60000"/>
              </a:lnSpc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en-US" b="1" dirty="0">
                <a:latin typeface="Courier New" panose="02070309020205020404" pitchFamily="49" charset="0"/>
              </a:rPr>
              <a:t>	</a:t>
            </a:r>
            <a:r>
              <a:rPr lang="en-GB" altLang="en-US" dirty="0">
                <a:latin typeface="Courier New" panose="02070309020205020404" pitchFamily="49" charset="0"/>
              </a:rPr>
              <a:t>How old are you? </a:t>
            </a:r>
            <a:r>
              <a:rPr lang="en-GB" altLang="en-US" b="1" u="sng" dirty="0">
                <a:latin typeface="Courier New" panose="02070309020205020404" pitchFamily="49" charset="0"/>
              </a:rPr>
              <a:t>53</a:t>
            </a:r>
          </a:p>
          <a:p>
            <a:pPr marL="739775" lvl="1" indent="-282575" defTabSz="449263">
              <a:lnSpc>
                <a:spcPct val="60000"/>
              </a:lnSpc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en-US" dirty="0">
                <a:latin typeface="Courier New" panose="02070309020205020404" pitchFamily="49" charset="0"/>
              </a:rPr>
              <a:t>	Your age is 53</a:t>
            </a:r>
          </a:p>
          <a:p>
            <a:pPr marL="739775" lvl="1" indent="-282575" defTabSz="449263">
              <a:lnSpc>
                <a:spcPct val="60000"/>
              </a:lnSpc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en-US" dirty="0">
                <a:latin typeface="Courier New" panose="02070309020205020404" pitchFamily="49" charset="0"/>
              </a:rPr>
              <a:t>	You have 12 years until retirement</a:t>
            </a:r>
            <a:endParaRPr lang="en-GB" altLang="en-US" dirty="0"/>
          </a:p>
          <a:p>
            <a:pPr marL="339725" indent="-339725" defTabSz="449263">
              <a:lnSpc>
                <a:spcPct val="60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altLang="en-US" dirty="0"/>
          </a:p>
          <a:p>
            <a:pPr marL="339725" indent="-339725" defTabSz="4492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en-US" b="1" dirty="0"/>
              <a:t>Exercise: </a:t>
            </a:r>
            <a:r>
              <a:rPr lang="en-GB" altLang="en-US" dirty="0"/>
              <a:t>Write a Python program that prompts the user for his/her amount of money, then reports how many Nintendo Wiis the person can afford, and how much more money he/she will need to afford an additional Wii.</a:t>
            </a:r>
          </a:p>
        </p:txBody>
      </p:sp>
      <p:sp>
        <p:nvSpPr>
          <p:cNvPr id="1524739" name="Rectangle 3">
            <a:extLst>
              <a:ext uri="{FF2B5EF4-FFF2-40B4-BE49-F238E27FC236}">
                <a16:creationId xmlns:a16="http://schemas.microsoft.com/office/drawing/2014/main" id="{4BBE40F8-8F24-7543-BA40-AA50E8BEEB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b="1" dirty="0">
                <a:latin typeface="Courier New" panose="02070309020205020404" pitchFamily="49" charset="0"/>
              </a:rPr>
              <a:t>input</a:t>
            </a:r>
            <a:endParaRPr lang="en-US" altLang="en-US" b="1" dirty="0">
              <a:latin typeface="Courier New" panose="02070309020205020404" pitchFamily="49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F0E572-E0E2-514E-BB94-4AB17CCBC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05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B11EC-4D4D-4641-862C-5CE462BBB5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9441C-7522-F245-830D-B5615739472F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1421314" name="Rectangle 2">
            <a:extLst>
              <a:ext uri="{FF2B5EF4-FFF2-40B4-BE49-F238E27FC236}">
                <a16:creationId xmlns:a16="http://schemas.microsoft.com/office/drawing/2014/main" id="{D98435C3-DD68-D442-A8FA-E022193A87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</a:t>
            </a:r>
            <a:r>
              <a:rPr lang="en-US" altLang="en-US">
                <a:latin typeface="Courier New" panose="02070309020205020404" pitchFamily="49" charset="0"/>
              </a:rPr>
              <a:t>for</a:t>
            </a:r>
            <a:r>
              <a:rPr lang="en-US" altLang="en-US"/>
              <a:t> loop</a:t>
            </a:r>
          </a:p>
        </p:txBody>
      </p:sp>
      <p:sp>
        <p:nvSpPr>
          <p:cNvPr id="1421315" name="Rectangle 3">
            <a:extLst>
              <a:ext uri="{FF2B5EF4-FFF2-40B4-BE49-F238E27FC236}">
                <a16:creationId xmlns:a16="http://schemas.microsoft.com/office/drawing/2014/main" id="{8EE03762-3C5E-6E40-AC60-60C1CEF0FE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14326" y="1378225"/>
            <a:ext cx="9797084" cy="479397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en-US" sz="1800" b="1" dirty="0">
                <a:latin typeface="Courier New" panose="02070309020205020404" pitchFamily="49" charset="0"/>
              </a:rPr>
              <a:t>for</a:t>
            </a:r>
            <a:r>
              <a:rPr lang="en-US" altLang="en-US" sz="1800" b="1" dirty="0"/>
              <a:t> loop</a:t>
            </a:r>
            <a:r>
              <a:rPr lang="en-US" altLang="en-US" sz="1800" dirty="0"/>
              <a:t>: Repeats a set of statements over a group of values.</a:t>
            </a:r>
          </a:p>
          <a:p>
            <a:pPr lvl="1">
              <a:lnSpc>
                <a:spcPct val="90000"/>
              </a:lnSpc>
            </a:pPr>
            <a:endParaRPr lang="en-US" altLang="en-US" sz="700" dirty="0"/>
          </a:p>
          <a:p>
            <a:pPr lvl="1">
              <a:lnSpc>
                <a:spcPct val="90000"/>
              </a:lnSpc>
            </a:pPr>
            <a:r>
              <a:rPr lang="en-US" altLang="en-US" sz="1600" dirty="0"/>
              <a:t>Syntax: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endParaRPr lang="en-US" altLang="en-US" sz="700" dirty="0"/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for </a:t>
            </a:r>
            <a:r>
              <a:rPr lang="en-US" altLang="en-US" sz="1600" b="1" i="1" dirty="0" err="1"/>
              <a:t>variableName</a:t>
            </a:r>
            <a:r>
              <a:rPr lang="en-US" altLang="en-US" sz="1600" dirty="0">
                <a:latin typeface="Courier New" panose="02070309020205020404" pitchFamily="49" charset="0"/>
              </a:rPr>
              <a:t> in </a:t>
            </a:r>
            <a:r>
              <a:rPr lang="en-US" altLang="en-US" sz="1600" b="1" i="1" dirty="0" err="1"/>
              <a:t>groupOfValues</a:t>
            </a:r>
            <a:r>
              <a:rPr lang="en-US" altLang="en-US" sz="1600" dirty="0">
                <a:latin typeface="Courier New" panose="02070309020205020404" pitchFamily="49" charset="0"/>
              </a:rPr>
              <a:t>: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    </a:t>
            </a:r>
            <a:r>
              <a:rPr lang="en-US" altLang="en-US" sz="1600" b="1" i="1" dirty="0"/>
              <a:t>statements</a:t>
            </a:r>
            <a:endParaRPr lang="en-US" altLang="en-US" sz="1600" dirty="0">
              <a:latin typeface="Courier New" panose="02070309020205020404" pitchFamily="49" charset="0"/>
            </a:endParaRP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endParaRPr lang="en-US" altLang="en-US" sz="800" dirty="0"/>
          </a:p>
          <a:p>
            <a:pPr lvl="2">
              <a:lnSpc>
                <a:spcPct val="90000"/>
              </a:lnSpc>
            </a:pPr>
            <a:r>
              <a:rPr lang="en-US" altLang="en-US" sz="1400" dirty="0"/>
              <a:t>We indent the statements to be repeated with tabs or spaces.</a:t>
            </a:r>
          </a:p>
          <a:p>
            <a:pPr lvl="2">
              <a:lnSpc>
                <a:spcPct val="90000"/>
              </a:lnSpc>
            </a:pPr>
            <a:r>
              <a:rPr lang="en-US" altLang="en-US" sz="1400" b="1" i="1" dirty="0" err="1"/>
              <a:t>variableName</a:t>
            </a:r>
            <a:r>
              <a:rPr lang="en-US" altLang="en-US" sz="1400" dirty="0"/>
              <a:t> gives a name to each value, so you can refer to it in the </a:t>
            </a:r>
            <a:r>
              <a:rPr lang="en-US" altLang="en-US" sz="1400" b="1" i="1" dirty="0"/>
              <a:t>statements</a:t>
            </a:r>
            <a:r>
              <a:rPr lang="en-US" altLang="en-US" sz="1400" dirty="0"/>
              <a:t>.</a:t>
            </a:r>
            <a:endParaRPr lang="en-US" altLang="en-US" sz="600" dirty="0"/>
          </a:p>
          <a:p>
            <a:pPr lvl="2">
              <a:lnSpc>
                <a:spcPct val="90000"/>
              </a:lnSpc>
            </a:pPr>
            <a:r>
              <a:rPr lang="en-US" altLang="en-US" sz="1400" b="1" i="1" dirty="0" err="1"/>
              <a:t>groupOfValues</a:t>
            </a:r>
            <a:r>
              <a:rPr lang="en-US" altLang="en-US" sz="1400" dirty="0"/>
              <a:t> can be a range of integers, specified with the </a:t>
            </a:r>
            <a:r>
              <a:rPr lang="en-US" altLang="en-US" sz="1400" dirty="0">
                <a:latin typeface="Courier New" panose="02070309020205020404" pitchFamily="49" charset="0"/>
              </a:rPr>
              <a:t>range</a:t>
            </a:r>
            <a:r>
              <a:rPr lang="en-US" altLang="en-US" sz="1400" dirty="0"/>
              <a:t> function.</a:t>
            </a:r>
          </a:p>
          <a:p>
            <a:pPr lvl="1">
              <a:lnSpc>
                <a:spcPct val="90000"/>
              </a:lnSpc>
            </a:pPr>
            <a:endParaRPr lang="en-US" altLang="en-US" sz="1600" dirty="0"/>
          </a:p>
          <a:p>
            <a:pPr lvl="1">
              <a:lnSpc>
                <a:spcPct val="90000"/>
              </a:lnSpc>
            </a:pPr>
            <a:r>
              <a:rPr lang="en-US" altLang="en-US" sz="1600" dirty="0"/>
              <a:t>Example: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endParaRPr lang="en-US" altLang="en-US" sz="700" dirty="0"/>
          </a:p>
          <a:p>
            <a:pPr lvl="1">
              <a:lnSpc>
                <a:spcPct val="70000"/>
              </a:lnSpc>
              <a:buFont typeface="Wingdings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</a:rPr>
              <a:t>	for x in range(1, 6):</a:t>
            </a:r>
          </a:p>
          <a:p>
            <a:pPr lvl="1">
              <a:lnSpc>
                <a:spcPct val="70000"/>
              </a:lnSpc>
              <a:buFont typeface="Wingdings" pitchFamily="2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    print x, "squared is", x * x    //python 2.6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endParaRPr lang="en-US" altLang="en-US" sz="1600" dirty="0"/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1600" dirty="0"/>
              <a:t>	Output: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1 squared is 1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2 squared is 4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3 squared is 9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4 squared is 16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5 squared is 25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4269BB-E51A-BB4A-85CE-E4895E500A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29" t="11883" r="51391" b="57971"/>
          <a:stretch/>
        </p:blipFill>
        <p:spPr>
          <a:xfrm>
            <a:off x="7964424" y="2114965"/>
            <a:ext cx="3764312" cy="252573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393833-E4F0-C14F-B628-21E42967B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524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F5961-EB8C-EA41-ABF0-FE20C7107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CCC46D6-EE8F-6F45-816B-84FBEC727C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062" t="74610" r="67957" b="19202"/>
          <a:stretch/>
        </p:blipFill>
        <p:spPr>
          <a:xfrm>
            <a:off x="450575" y="3026020"/>
            <a:ext cx="3008242" cy="89618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CD348-37A4-EF48-9723-C62740F3D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C294D-173D-914C-9170-5348641E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27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286685-FB51-5149-BA90-55F97A35AF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63" t="25345" r="53826" b="65821"/>
          <a:stretch/>
        </p:blipFill>
        <p:spPr>
          <a:xfrm>
            <a:off x="450575" y="1620581"/>
            <a:ext cx="6135755" cy="1258956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9241BA-058C-DE4C-BD6C-BFB5278D85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52" t="12368" r="54710" b="25990"/>
          <a:stretch/>
        </p:blipFill>
        <p:spPr>
          <a:xfrm>
            <a:off x="8335618" y="934862"/>
            <a:ext cx="3154017" cy="493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246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351B5-21F8-9F46-B41F-625D1ECADC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C853E-ADCC-4142-84D8-39415BA1DDD9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1531906" name="Rectangle 2">
            <a:extLst>
              <a:ext uri="{FF2B5EF4-FFF2-40B4-BE49-F238E27FC236}">
                <a16:creationId xmlns:a16="http://schemas.microsoft.com/office/drawing/2014/main" id="{D04870F9-881D-AA4A-B235-15C054BC80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latin typeface="Courier New" panose="02070309020205020404" pitchFamily="49" charset="0"/>
              </a:rPr>
              <a:t>range</a:t>
            </a:r>
          </a:p>
        </p:txBody>
      </p:sp>
      <p:sp>
        <p:nvSpPr>
          <p:cNvPr id="1531907" name="Rectangle 3">
            <a:extLst>
              <a:ext uri="{FF2B5EF4-FFF2-40B4-BE49-F238E27FC236}">
                <a16:creationId xmlns:a16="http://schemas.microsoft.com/office/drawing/2014/main" id="{FE93E5D2-AF3A-B44F-9CD8-01EB7942AD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14325" y="1387929"/>
            <a:ext cx="11387137" cy="524998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The </a:t>
            </a:r>
            <a:r>
              <a:rPr lang="en-US" altLang="en-US" dirty="0">
                <a:latin typeface="Courier New" panose="02070309020205020404" pitchFamily="49" charset="0"/>
              </a:rPr>
              <a:t>range</a:t>
            </a:r>
            <a:r>
              <a:rPr lang="en-US" altLang="en-US" dirty="0"/>
              <a:t> function specifies a range of integers: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latin typeface="Courier New" panose="02070309020205020404" pitchFamily="49" charset="0"/>
              </a:rPr>
              <a:t>range(</a:t>
            </a:r>
            <a:r>
              <a:rPr lang="en-US" altLang="en-US" b="1" i="1" dirty="0"/>
              <a:t>start</a:t>
            </a:r>
            <a:r>
              <a:rPr lang="en-US" altLang="en-US" dirty="0">
                <a:latin typeface="Courier New" panose="02070309020205020404" pitchFamily="49" charset="0"/>
              </a:rPr>
              <a:t>, </a:t>
            </a:r>
            <a:r>
              <a:rPr lang="en-US" altLang="en-US" b="1" i="1" dirty="0"/>
              <a:t>stop</a:t>
            </a:r>
            <a:r>
              <a:rPr lang="en-US" altLang="en-US" dirty="0">
                <a:latin typeface="Courier New" panose="02070309020205020404" pitchFamily="49" charset="0"/>
              </a:rPr>
              <a:t>)</a:t>
            </a:r>
            <a:r>
              <a:rPr lang="en-US" altLang="en-US" dirty="0"/>
              <a:t> 	- the integers between </a:t>
            </a:r>
            <a:r>
              <a:rPr lang="en-US" altLang="en-US" b="1" i="1" dirty="0"/>
              <a:t>start</a:t>
            </a:r>
            <a:r>
              <a:rPr lang="en-US" altLang="en-US" dirty="0"/>
              <a:t> (inclusive)</a:t>
            </a:r>
          </a:p>
          <a:p>
            <a:pPr lvl="2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dirty="0"/>
              <a:t>				  and </a:t>
            </a:r>
            <a:r>
              <a:rPr lang="en-US" altLang="en-US" b="1" i="1" dirty="0"/>
              <a:t>stop</a:t>
            </a:r>
            <a:r>
              <a:rPr lang="en-US" altLang="en-US" dirty="0"/>
              <a:t> (exclusive)</a:t>
            </a:r>
          </a:p>
          <a:p>
            <a:pPr lvl="2">
              <a:lnSpc>
                <a:spcPct val="90000"/>
              </a:lnSpc>
              <a:buFont typeface="Wingdings" pitchFamily="2" charset="2"/>
              <a:buNone/>
            </a:pPr>
            <a:endParaRPr lang="en-US" altLang="en-US" sz="900" dirty="0"/>
          </a:p>
          <a:p>
            <a:pPr lvl="1">
              <a:lnSpc>
                <a:spcPct val="90000"/>
              </a:lnSpc>
            </a:pPr>
            <a:r>
              <a:rPr lang="en-US" altLang="en-US" dirty="0"/>
              <a:t>It can also accept a third value specifying the change between values.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latin typeface="Courier New" panose="02070309020205020404" pitchFamily="49" charset="0"/>
              </a:rPr>
              <a:t>range(</a:t>
            </a:r>
            <a:r>
              <a:rPr lang="en-US" altLang="en-US" b="1" i="1" dirty="0"/>
              <a:t>start</a:t>
            </a:r>
            <a:r>
              <a:rPr lang="en-US" altLang="en-US" dirty="0">
                <a:latin typeface="Courier New" panose="02070309020205020404" pitchFamily="49" charset="0"/>
              </a:rPr>
              <a:t>, </a:t>
            </a:r>
            <a:r>
              <a:rPr lang="en-US" altLang="en-US" b="1" i="1" dirty="0"/>
              <a:t>stop</a:t>
            </a:r>
            <a:r>
              <a:rPr lang="en-US" altLang="en-US" b="1" i="1" dirty="0">
                <a:latin typeface="Courier New" panose="02070309020205020404" pitchFamily="49" charset="0"/>
              </a:rPr>
              <a:t>, </a:t>
            </a:r>
            <a:r>
              <a:rPr lang="en-US" altLang="en-US" b="1" i="1" dirty="0"/>
              <a:t>step</a:t>
            </a:r>
            <a:r>
              <a:rPr lang="en-US" altLang="en-US" dirty="0">
                <a:latin typeface="Courier New" panose="02070309020205020404" pitchFamily="49" charset="0"/>
              </a:rPr>
              <a:t>)</a:t>
            </a:r>
            <a:r>
              <a:rPr lang="en-US" altLang="en-US" dirty="0"/>
              <a:t> - the integers between </a:t>
            </a:r>
            <a:r>
              <a:rPr lang="en-US" altLang="en-US" b="1" i="1" dirty="0"/>
              <a:t>start</a:t>
            </a:r>
            <a:r>
              <a:rPr lang="en-US" altLang="en-US" dirty="0"/>
              <a:t> (inclusive)</a:t>
            </a:r>
          </a:p>
          <a:p>
            <a:pPr lvl="2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dirty="0"/>
              <a:t>				  and </a:t>
            </a:r>
            <a:r>
              <a:rPr lang="en-US" altLang="en-US" b="1" i="1" dirty="0"/>
              <a:t>stop</a:t>
            </a:r>
            <a:r>
              <a:rPr lang="en-US" altLang="en-US" dirty="0"/>
              <a:t> (exclusive) by </a:t>
            </a:r>
            <a:r>
              <a:rPr lang="en-US" altLang="en-US" b="1" i="1" dirty="0"/>
              <a:t>step</a:t>
            </a:r>
          </a:p>
          <a:p>
            <a:pPr>
              <a:lnSpc>
                <a:spcPct val="90000"/>
              </a:lnSpc>
            </a:pPr>
            <a:endParaRPr lang="en-US" altLang="en-US" sz="900" dirty="0"/>
          </a:p>
          <a:p>
            <a:pPr lvl="1">
              <a:lnSpc>
                <a:spcPct val="90000"/>
              </a:lnSpc>
            </a:pPr>
            <a:r>
              <a:rPr lang="en-US" altLang="en-US" dirty="0"/>
              <a:t>Example:</a:t>
            </a:r>
          </a:p>
          <a:p>
            <a:pPr lvl="1">
              <a:lnSpc>
                <a:spcPct val="70000"/>
              </a:lnSpc>
              <a:buFont typeface="Wingdings" pitchFamily="2" charset="2"/>
              <a:buNone/>
            </a:pPr>
            <a:r>
              <a:rPr lang="en-US" altLang="en-US" dirty="0"/>
              <a:t>	</a:t>
            </a:r>
            <a:r>
              <a:rPr lang="en-US" altLang="en-US" dirty="0">
                <a:latin typeface="Courier New" panose="02070309020205020404" pitchFamily="49" charset="0"/>
              </a:rPr>
              <a:t>for x in range(5, 0, </a:t>
            </a:r>
            <a:r>
              <a:rPr lang="en-US" altLang="en-US" b="1" dirty="0">
                <a:latin typeface="Courier New" panose="02070309020205020404" pitchFamily="49" charset="0"/>
              </a:rPr>
              <a:t>-1</a:t>
            </a:r>
            <a:r>
              <a:rPr lang="en-US" altLang="en-US" dirty="0">
                <a:latin typeface="Courier New" panose="02070309020205020404" pitchFamily="49" charset="0"/>
              </a:rPr>
              <a:t>):</a:t>
            </a:r>
          </a:p>
          <a:p>
            <a:pPr lvl="1">
              <a:lnSpc>
                <a:spcPct val="70000"/>
              </a:lnSpc>
              <a:buFont typeface="Wingdings" pitchFamily="2" charset="2"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	    print x</a:t>
            </a:r>
          </a:p>
          <a:p>
            <a:pPr lvl="1">
              <a:lnSpc>
                <a:spcPct val="70000"/>
              </a:lnSpc>
              <a:buFont typeface="Wingdings" pitchFamily="2" charset="2"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	print ”Hello!"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endParaRPr lang="en-US" altLang="en-US" sz="900" dirty="0">
              <a:latin typeface="Courier New" panose="02070309020205020404" pitchFamily="49" charset="0"/>
            </a:endParaRP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dirty="0"/>
              <a:t>	Output:</a:t>
            </a:r>
          </a:p>
          <a:p>
            <a:pPr lvl="1">
              <a:lnSpc>
                <a:spcPct val="60000"/>
              </a:lnSpc>
              <a:buFont typeface="Wingdings" pitchFamily="2" charset="2"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	5</a:t>
            </a:r>
          </a:p>
          <a:p>
            <a:pPr lvl="1">
              <a:lnSpc>
                <a:spcPct val="60000"/>
              </a:lnSpc>
              <a:buFont typeface="Wingdings" pitchFamily="2" charset="2"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	4</a:t>
            </a:r>
          </a:p>
          <a:p>
            <a:pPr lvl="1">
              <a:lnSpc>
                <a:spcPct val="60000"/>
              </a:lnSpc>
              <a:buFont typeface="Wingdings" pitchFamily="2" charset="2"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	3 </a:t>
            </a:r>
          </a:p>
          <a:p>
            <a:pPr lvl="1">
              <a:lnSpc>
                <a:spcPct val="60000"/>
              </a:lnSpc>
              <a:buFont typeface="Wingdings" pitchFamily="2" charset="2"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	2</a:t>
            </a:r>
          </a:p>
          <a:p>
            <a:pPr lvl="1">
              <a:lnSpc>
                <a:spcPct val="60000"/>
              </a:lnSpc>
              <a:buFont typeface="Wingdings" pitchFamily="2" charset="2"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	1</a:t>
            </a:r>
          </a:p>
          <a:p>
            <a:pPr lvl="1">
              <a:lnSpc>
                <a:spcPct val="60000"/>
              </a:lnSpc>
              <a:buFont typeface="Wingdings" pitchFamily="2" charset="2"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	Hello!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F575A9-AAFB-264F-8FF3-4BD5A1C6B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642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B225B0-B98E-3D49-B6FD-D1A6029403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14CD1-5BC3-4444-BB06-019CB2014ED8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1455106" name="Rectangle 2">
            <a:extLst>
              <a:ext uri="{FF2B5EF4-FFF2-40B4-BE49-F238E27FC236}">
                <a16:creationId xmlns:a16="http://schemas.microsoft.com/office/drawing/2014/main" id="{4E0EFECA-5E39-3B48-B8EC-42922E8419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Cumulative loops</a:t>
            </a:r>
          </a:p>
        </p:txBody>
      </p:sp>
      <p:sp>
        <p:nvSpPr>
          <p:cNvPr id="1455107" name="Rectangle 3">
            <a:extLst>
              <a:ext uri="{FF2B5EF4-FFF2-40B4-BE49-F238E27FC236}">
                <a16:creationId xmlns:a16="http://schemas.microsoft.com/office/drawing/2014/main" id="{FBC372A2-07C9-BC48-8781-FA79EF6DA5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14325" y="1420587"/>
            <a:ext cx="11387137" cy="5217322"/>
          </a:xfrm>
        </p:spPr>
        <p:txBody>
          <a:bodyPr/>
          <a:lstStyle/>
          <a:p>
            <a:r>
              <a:rPr lang="en-US" altLang="en-US" dirty="0"/>
              <a:t> Some loops incrementally compute a value that is initialized outside the loop.  This is sometimes called a </a:t>
            </a:r>
            <a:r>
              <a:rPr lang="en-US" altLang="en-US" i="1" dirty="0"/>
              <a:t>cumulative sum</a:t>
            </a:r>
            <a:r>
              <a:rPr lang="en-US" altLang="en-US" dirty="0"/>
              <a:t>.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endParaRPr lang="en-US" altLang="en-US" sz="1600" dirty="0">
              <a:latin typeface="Courier New" panose="02070309020205020404" pitchFamily="49" charset="0"/>
            </a:endParaRP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</a:rPr>
              <a:t>	sum = 0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for 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 in range(1, 11):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    sum = sum + (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 * 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)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print "sum of first 10 squares is", sum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endParaRPr lang="en-US" altLang="en-US" sz="1600" dirty="0">
              <a:latin typeface="Courier New" panose="02070309020205020404" pitchFamily="49" charset="0"/>
            </a:endParaRP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Output: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sum of first 10 squares is 385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endParaRPr lang="en-US" altLang="en-US" sz="1600" dirty="0">
              <a:latin typeface="Courier New" panose="02070309020205020404" pitchFamily="49" charset="0"/>
            </a:endParaRP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endParaRPr lang="en-US" altLang="en-US" sz="1600" dirty="0">
              <a:latin typeface="Courier New" panose="02070309020205020404" pitchFamily="49" charset="0"/>
            </a:endParaRP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endParaRPr lang="en-US" altLang="en-US" sz="1600" dirty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en-US" b="1" dirty="0"/>
              <a:t>Exercise: </a:t>
            </a:r>
            <a:r>
              <a:rPr lang="en-US" altLang="en-US" dirty="0"/>
              <a:t>Write a Python program that computes the factorial of an integer.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757FEE-E8F1-324B-92B5-37DB589D2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034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B8F0D-4F0A-1141-94B5-F71D20AB8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3" y="314326"/>
            <a:ext cx="11415711" cy="1042988"/>
          </a:xfrm>
        </p:spPr>
        <p:txBody>
          <a:bodyPr/>
          <a:lstStyle/>
          <a:p>
            <a:r>
              <a:rPr lang="en-US" dirty="0"/>
              <a:t>Good to Know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1E2B7-9A60-014E-9EC5-BE49EDBF1D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37576" y="6373368"/>
            <a:ext cx="3273552" cy="365125"/>
          </a:xfrm>
        </p:spPr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A2A4A-6328-954D-A7F1-55A79A98C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300786"/>
            <a:ext cx="640080" cy="365125"/>
          </a:xfrm>
        </p:spPr>
        <p:txBody>
          <a:bodyPr/>
          <a:lstStyle/>
          <a:p>
            <a:fld id="{D8C2E80E-A818-EA4B-839C-9030708D7285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A63104-FD3E-B44E-A0F5-FDCF6F99C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F324B"/>
                </a:solidFill>
                <a:latin typeface="Arial" panose="020B0604020202020204" pitchFamily="34" charset="0"/>
              </a:rPr>
              <a:t> The big technology companies have each largely aligned themselves with different languages stacks. </a:t>
            </a:r>
          </a:p>
          <a:p>
            <a:r>
              <a:rPr lang="en-US" dirty="0">
                <a:solidFill>
                  <a:srgbClr val="0F324B"/>
                </a:solidFill>
                <a:latin typeface="Arial" panose="020B0604020202020204" pitchFamily="34" charset="0"/>
              </a:rPr>
              <a:t> Oracle and IBM are aligned with Java (Oracle actually owns Java). </a:t>
            </a:r>
          </a:p>
          <a:p>
            <a:r>
              <a:rPr lang="en-US" dirty="0">
                <a:solidFill>
                  <a:srgbClr val="0F324B"/>
                </a:solidFill>
                <a:latin typeface="Arial" panose="020B0604020202020204" pitchFamily="34" charset="0"/>
              </a:rPr>
              <a:t> Google are known for their use of Python (1997), a very versatile, dynamic and extensible language, although in reality they are also heavy users of C++ and Java. They have also created their own language called Go (2009).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509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A934087-8116-8141-BB47-F5FDDD43C7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82773-FA01-2848-8608-05F96E13D1A5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1518594" name="Rectangle 2">
            <a:extLst>
              <a:ext uri="{FF2B5EF4-FFF2-40B4-BE49-F238E27FC236}">
                <a16:creationId xmlns:a16="http://schemas.microsoft.com/office/drawing/2014/main" id="{DBA7DD77-4FDD-8C46-9D53-273FED86FA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latin typeface="Courier New" panose="02070309020205020404" pitchFamily="49" charset="0"/>
              </a:rPr>
              <a:t>if</a:t>
            </a:r>
          </a:p>
        </p:txBody>
      </p:sp>
      <p:sp>
        <p:nvSpPr>
          <p:cNvPr id="1518595" name="Rectangle 3">
            <a:extLst>
              <a:ext uri="{FF2B5EF4-FFF2-40B4-BE49-F238E27FC236}">
                <a16:creationId xmlns:a16="http://schemas.microsoft.com/office/drawing/2014/main" id="{C7553C89-2EAB-AB4C-83B0-2329574780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>
                <a:latin typeface="Courier New" panose="02070309020205020404" pitchFamily="49" charset="0"/>
              </a:rPr>
              <a:t>if</a:t>
            </a:r>
            <a:r>
              <a:rPr lang="en-US" altLang="en-US" b="1"/>
              <a:t> statement</a:t>
            </a:r>
            <a:r>
              <a:rPr lang="en-US" altLang="en-US"/>
              <a:t>: Executes a group of statements only if a certain condition is true.  Otherwise, the statements are skipped.</a:t>
            </a:r>
          </a:p>
          <a:p>
            <a:pPr lvl="1">
              <a:lnSpc>
                <a:spcPct val="80000"/>
              </a:lnSpc>
            </a:pPr>
            <a:endParaRPr lang="en-US" altLang="en-US" sz="700"/>
          </a:p>
          <a:p>
            <a:pPr lvl="1">
              <a:lnSpc>
                <a:spcPct val="80000"/>
              </a:lnSpc>
            </a:pPr>
            <a:r>
              <a:rPr lang="en-US" altLang="en-US"/>
              <a:t>Syntax: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/>
              <a:t>	</a:t>
            </a:r>
            <a:r>
              <a:rPr lang="en-US" altLang="en-US">
                <a:latin typeface="Courier New" panose="02070309020205020404" pitchFamily="49" charset="0"/>
              </a:rPr>
              <a:t>if </a:t>
            </a:r>
            <a:r>
              <a:rPr lang="en-US" altLang="en-US" b="1" i="1"/>
              <a:t>condition</a:t>
            </a:r>
            <a:r>
              <a:rPr lang="en-US" altLang="en-US">
                <a:latin typeface="Courier New" panose="02070309020205020404" pitchFamily="49" charset="0"/>
              </a:rPr>
              <a:t>: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>
                <a:latin typeface="Courier New" panose="02070309020205020404" pitchFamily="49" charset="0"/>
              </a:rPr>
              <a:t>	    </a:t>
            </a:r>
            <a:r>
              <a:rPr lang="en-US" altLang="en-US" b="1" i="1"/>
              <a:t>statements</a:t>
            </a:r>
            <a:endParaRPr lang="en-US" altLang="en-US">
              <a:latin typeface="Courier New" panose="02070309020205020404" pitchFamily="49" charset="0"/>
            </a:endParaRPr>
          </a:p>
          <a:p>
            <a:pPr lvl="1">
              <a:lnSpc>
                <a:spcPct val="80000"/>
              </a:lnSpc>
            </a:pPr>
            <a:endParaRPr lang="en-US" altLang="en-US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en-US"/>
              <a:t>Example: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1700"/>
              <a:t>	</a:t>
            </a:r>
            <a:r>
              <a:rPr lang="en-US" altLang="en-US" sz="1700">
                <a:latin typeface="Courier New" panose="02070309020205020404" pitchFamily="49" charset="0"/>
              </a:rPr>
              <a:t>gpa = 3.4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1700" b="1">
                <a:latin typeface="Courier New" panose="02070309020205020404" pitchFamily="49" charset="0"/>
              </a:rPr>
              <a:t>	if gpa &gt; 2.0: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1700">
                <a:latin typeface="Courier New" panose="02070309020205020404" pitchFamily="49" charset="0"/>
              </a:rPr>
              <a:t>	    print "Your application is accepted."</a:t>
            </a:r>
          </a:p>
        </p:txBody>
      </p:sp>
      <p:pic>
        <p:nvPicPr>
          <p:cNvPr id="1518596" name="Picture 4" descr="if_statement">
            <a:extLst>
              <a:ext uri="{FF2B5EF4-FFF2-40B4-BE49-F238E27FC236}">
                <a16:creationId xmlns:a16="http://schemas.microsoft.com/office/drawing/2014/main" id="{53084139-AF12-C24D-8244-73E206B00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749" y="2405250"/>
            <a:ext cx="4132894" cy="386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7AD8FD-F2D2-B44B-AA9C-BC7EA286D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99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E0C5368-713A-2C4C-8A07-F1896171AD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E2309-5B45-6C46-9138-D84A5C796428}" type="slidenum">
              <a:rPr lang="en-US" altLang="en-US"/>
              <a:pPr/>
              <a:t>31</a:t>
            </a:fld>
            <a:endParaRPr lang="en-US" altLang="en-US"/>
          </a:p>
        </p:txBody>
      </p:sp>
      <p:pic>
        <p:nvPicPr>
          <p:cNvPr id="1520645" name="Picture 5" descr="nested_if_3">
            <a:extLst>
              <a:ext uri="{FF2B5EF4-FFF2-40B4-BE49-F238E27FC236}">
                <a16:creationId xmlns:a16="http://schemas.microsoft.com/office/drawing/2014/main" id="{4895F0C0-1000-824E-A558-B06B540F8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355" y="3491943"/>
            <a:ext cx="3799115" cy="296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0642" name="Rectangle 2">
            <a:extLst>
              <a:ext uri="{FF2B5EF4-FFF2-40B4-BE49-F238E27FC236}">
                <a16:creationId xmlns:a16="http://schemas.microsoft.com/office/drawing/2014/main" id="{AAB54106-2C8F-5B44-A485-4881B71358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latin typeface="Courier New" panose="02070309020205020404" pitchFamily="49" charset="0"/>
              </a:rPr>
              <a:t>if/else</a:t>
            </a:r>
          </a:p>
        </p:txBody>
      </p:sp>
      <p:sp>
        <p:nvSpPr>
          <p:cNvPr id="1520643" name="Rectangle 3">
            <a:extLst>
              <a:ext uri="{FF2B5EF4-FFF2-40B4-BE49-F238E27FC236}">
                <a16:creationId xmlns:a16="http://schemas.microsoft.com/office/drawing/2014/main" id="{3916F362-24A6-034B-BF94-A55CDC7177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14326" y="1306287"/>
            <a:ext cx="7033532" cy="533162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en-US" sz="1800" b="1" dirty="0">
                <a:latin typeface="Courier New" panose="02070309020205020404" pitchFamily="49" charset="0"/>
              </a:rPr>
              <a:t>if/else</a:t>
            </a:r>
            <a:r>
              <a:rPr lang="en-US" altLang="en-US" sz="1800" b="1" dirty="0"/>
              <a:t> statement</a:t>
            </a:r>
            <a:r>
              <a:rPr lang="en-US" altLang="en-US" sz="1800" dirty="0"/>
              <a:t>: Executes one block of statements if a certain condition is True, and a second block of statements if it is False.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endParaRPr lang="en-US" altLang="en-US" sz="600" dirty="0"/>
          </a:p>
          <a:p>
            <a:pPr lvl="1">
              <a:lnSpc>
                <a:spcPct val="80000"/>
              </a:lnSpc>
            </a:pPr>
            <a:r>
              <a:rPr lang="en-US" altLang="en-US" sz="1600" dirty="0"/>
              <a:t>Syntax: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1600" dirty="0"/>
              <a:t>	</a:t>
            </a:r>
            <a:r>
              <a:rPr lang="en-US" altLang="en-US" sz="1600" dirty="0">
                <a:latin typeface="Courier New" panose="02070309020205020404" pitchFamily="49" charset="0"/>
              </a:rPr>
              <a:t>if </a:t>
            </a:r>
            <a:r>
              <a:rPr lang="en-US" altLang="en-US" sz="1600" b="1" i="1" dirty="0"/>
              <a:t>condition</a:t>
            </a:r>
            <a:r>
              <a:rPr lang="en-US" altLang="en-US" sz="1600" dirty="0">
                <a:latin typeface="Courier New" panose="02070309020205020404" pitchFamily="49" charset="0"/>
              </a:rPr>
              <a:t>: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    </a:t>
            </a:r>
            <a:r>
              <a:rPr lang="en-US" altLang="en-US" sz="1600" b="1" i="1" dirty="0"/>
              <a:t>statements</a:t>
            </a:r>
            <a:endParaRPr lang="en-US" altLang="en-US" sz="1600" dirty="0">
              <a:latin typeface="Courier New" panose="02070309020205020404" pitchFamily="49" charset="0"/>
            </a:endParaRP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else: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    </a:t>
            </a:r>
            <a:r>
              <a:rPr lang="en-US" altLang="en-US" sz="1600" b="1" i="1" dirty="0"/>
              <a:t>statements</a:t>
            </a:r>
            <a:endParaRPr lang="en-US" altLang="en-US" sz="1600" dirty="0">
              <a:latin typeface="Courier New" panose="02070309020205020404" pitchFamily="49" charset="0"/>
            </a:endParaRPr>
          </a:p>
          <a:p>
            <a:pPr lvl="1">
              <a:lnSpc>
                <a:spcPct val="80000"/>
              </a:lnSpc>
            </a:pPr>
            <a:endParaRPr lang="en-US" altLang="en-US" sz="1600" dirty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en-US" sz="1800" dirty="0"/>
              <a:t>Example: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1500" dirty="0"/>
              <a:t>	</a:t>
            </a:r>
            <a:r>
              <a:rPr lang="en-US" altLang="en-US" sz="1500" dirty="0" err="1">
                <a:latin typeface="Courier New" panose="02070309020205020404" pitchFamily="49" charset="0"/>
              </a:rPr>
              <a:t>gpa</a:t>
            </a:r>
            <a:r>
              <a:rPr lang="en-US" altLang="en-US" sz="1500" dirty="0">
                <a:latin typeface="Courier New" panose="02070309020205020404" pitchFamily="49" charset="0"/>
              </a:rPr>
              <a:t> = 1.4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1500" b="1" dirty="0">
                <a:latin typeface="Courier New" panose="02070309020205020404" pitchFamily="49" charset="0"/>
              </a:rPr>
              <a:t>	if </a:t>
            </a:r>
            <a:r>
              <a:rPr lang="en-US" altLang="en-US" sz="1500" b="1" dirty="0" err="1">
                <a:latin typeface="Courier New" panose="02070309020205020404" pitchFamily="49" charset="0"/>
              </a:rPr>
              <a:t>gpa</a:t>
            </a:r>
            <a:r>
              <a:rPr lang="en-US" altLang="en-US" sz="1500" b="1" dirty="0">
                <a:latin typeface="Courier New" panose="02070309020205020404" pitchFamily="49" charset="0"/>
              </a:rPr>
              <a:t> &gt; 2.0: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1500" b="1" dirty="0">
                <a:latin typeface="Courier New" panose="02070309020205020404" pitchFamily="49" charset="0"/>
              </a:rPr>
              <a:t>	    </a:t>
            </a:r>
            <a:r>
              <a:rPr lang="en-US" altLang="en-US" sz="1500" dirty="0">
                <a:latin typeface="Courier New" panose="02070309020205020404" pitchFamily="49" charset="0"/>
              </a:rPr>
              <a:t>print "Welcome to JUST University!"</a:t>
            </a:r>
            <a:endParaRPr lang="en-US" altLang="en-US" sz="1500" b="1" dirty="0">
              <a:latin typeface="Courier New" panose="02070309020205020404" pitchFamily="49" charset="0"/>
            </a:endParaRP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1500" b="1" dirty="0">
                <a:latin typeface="Courier New" panose="02070309020205020404" pitchFamily="49" charset="0"/>
              </a:rPr>
              <a:t>	else: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1500" dirty="0">
                <a:latin typeface="Courier New" panose="02070309020205020404" pitchFamily="49" charset="0"/>
              </a:rPr>
              <a:t>	    print "Your application is denied."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endParaRPr lang="en-US" altLang="en-US" sz="1500" b="1" dirty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en-US" sz="1800" dirty="0"/>
              <a:t>Multiple conditions can be chained with </a:t>
            </a:r>
            <a:r>
              <a:rPr lang="en-US" altLang="en-US" sz="1800" dirty="0" err="1">
                <a:latin typeface="Courier New" panose="02070309020205020404" pitchFamily="49" charset="0"/>
              </a:rPr>
              <a:t>elif</a:t>
            </a:r>
            <a:r>
              <a:rPr lang="en-US" altLang="en-US" sz="1800" dirty="0"/>
              <a:t> ("else if"):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1600" dirty="0"/>
              <a:t>	</a:t>
            </a:r>
            <a:r>
              <a:rPr lang="en-US" altLang="en-US" sz="1600" dirty="0">
                <a:latin typeface="Courier New" panose="02070309020205020404" pitchFamily="49" charset="0"/>
              </a:rPr>
              <a:t>if </a:t>
            </a:r>
            <a:r>
              <a:rPr lang="en-US" altLang="en-US" sz="1600" b="1" i="1" dirty="0"/>
              <a:t>condition</a:t>
            </a:r>
            <a:r>
              <a:rPr lang="en-US" altLang="en-US" sz="1600" dirty="0">
                <a:latin typeface="Courier New" panose="02070309020205020404" pitchFamily="49" charset="0"/>
              </a:rPr>
              <a:t>: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    </a:t>
            </a:r>
            <a:r>
              <a:rPr lang="en-US" altLang="en-US" sz="1600" b="1" i="1" dirty="0"/>
              <a:t>statements</a:t>
            </a:r>
            <a:endParaRPr lang="en-US" altLang="en-US" sz="1600" dirty="0">
              <a:latin typeface="Courier New" panose="02070309020205020404" pitchFamily="49" charset="0"/>
            </a:endParaRP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1600" dirty="0"/>
              <a:t>	</a:t>
            </a:r>
            <a:r>
              <a:rPr lang="en-US" altLang="en-US" sz="1600" dirty="0" err="1">
                <a:latin typeface="Courier New" panose="02070309020205020404" pitchFamily="49" charset="0"/>
              </a:rPr>
              <a:t>elif</a:t>
            </a:r>
            <a:r>
              <a:rPr lang="en-US" altLang="en-US" sz="1600" dirty="0">
                <a:latin typeface="Courier New" panose="02070309020205020404" pitchFamily="49" charset="0"/>
              </a:rPr>
              <a:t> </a:t>
            </a:r>
            <a:r>
              <a:rPr lang="en-US" altLang="en-US" sz="1600" b="1" i="1" dirty="0"/>
              <a:t>condition</a:t>
            </a:r>
            <a:r>
              <a:rPr lang="en-US" altLang="en-US" sz="1600" dirty="0">
                <a:latin typeface="Courier New" panose="02070309020205020404" pitchFamily="49" charset="0"/>
              </a:rPr>
              <a:t>: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    </a:t>
            </a:r>
            <a:r>
              <a:rPr lang="en-US" altLang="en-US" sz="1600" b="1" i="1" dirty="0"/>
              <a:t>statements</a:t>
            </a:r>
            <a:endParaRPr lang="en-US" altLang="en-US" sz="1600" dirty="0">
              <a:latin typeface="Courier New" panose="02070309020205020404" pitchFamily="49" charset="0"/>
            </a:endParaRP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else: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    </a:t>
            </a:r>
            <a:r>
              <a:rPr lang="en-US" altLang="en-US" sz="1600" b="1" i="1" dirty="0"/>
              <a:t>statements</a:t>
            </a:r>
            <a:endParaRPr lang="en-US" altLang="en-US" sz="1600" dirty="0">
              <a:latin typeface="Courier New" panose="02070309020205020404" pitchFamily="49" charset="0"/>
            </a:endParaRP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endParaRPr lang="en-US" altLang="en-US" sz="1500" b="1" dirty="0">
              <a:latin typeface="Courier New" panose="02070309020205020404" pitchFamily="49" charset="0"/>
            </a:endParaRPr>
          </a:p>
        </p:txBody>
      </p:sp>
      <p:pic>
        <p:nvPicPr>
          <p:cNvPr id="1520644" name="Picture 4" descr="if_else">
            <a:extLst>
              <a:ext uri="{FF2B5EF4-FFF2-40B4-BE49-F238E27FC236}">
                <a16:creationId xmlns:a16="http://schemas.microsoft.com/office/drawing/2014/main" id="{D09890FD-4F7B-5D4C-8122-A90147632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656" y="300038"/>
            <a:ext cx="4268089" cy="277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436D84-AFCE-734F-984A-4E1D18B43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2867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00FC446-A71C-3146-AB93-4F0B294C4A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2F348-8675-A042-95E2-50261258869E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1496066" name="Rectangle 2">
            <a:extLst>
              <a:ext uri="{FF2B5EF4-FFF2-40B4-BE49-F238E27FC236}">
                <a16:creationId xmlns:a16="http://schemas.microsoft.com/office/drawing/2014/main" id="{575DECEC-6E97-1044-BACD-49016A6B20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latin typeface="Courier New" panose="02070309020205020404" pitchFamily="49" charset="0"/>
              </a:rPr>
              <a:t>while</a:t>
            </a:r>
            <a:endParaRPr lang="en-US" altLang="en-US" b="1" dirty="0"/>
          </a:p>
        </p:txBody>
      </p:sp>
      <p:sp>
        <p:nvSpPr>
          <p:cNvPr id="1496067" name="Rectangle 3">
            <a:extLst>
              <a:ext uri="{FF2B5EF4-FFF2-40B4-BE49-F238E27FC236}">
                <a16:creationId xmlns:a16="http://schemas.microsoft.com/office/drawing/2014/main" id="{059F12E3-985E-6147-A6D6-2CEA0CC95F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sz="1800" b="1">
                <a:latin typeface="Courier New" panose="02070309020205020404" pitchFamily="49" charset="0"/>
              </a:rPr>
              <a:t>while</a:t>
            </a:r>
            <a:r>
              <a:rPr lang="en-US" altLang="en-US" sz="1800" b="1"/>
              <a:t> loop</a:t>
            </a:r>
            <a:r>
              <a:rPr lang="en-US" altLang="en-US" sz="1800"/>
              <a:t>: Executes a group of statements as long as a condition is True.</a:t>
            </a:r>
          </a:p>
          <a:p>
            <a:pPr lvl="1"/>
            <a:r>
              <a:rPr lang="en-US" altLang="en-US"/>
              <a:t>good for </a:t>
            </a:r>
            <a:r>
              <a:rPr lang="en-US" altLang="en-US" i="1"/>
              <a:t>indefinite loops </a:t>
            </a:r>
            <a:r>
              <a:rPr lang="en-US" altLang="en-US"/>
              <a:t>(repeat an unknown number of times)</a:t>
            </a:r>
            <a:endParaRPr lang="en-US" altLang="en-US" i="1"/>
          </a:p>
          <a:p>
            <a:pPr lvl="1"/>
            <a:endParaRPr lang="en-US" altLang="en-US" sz="800"/>
          </a:p>
          <a:p>
            <a:r>
              <a:rPr lang="en-US" altLang="en-US"/>
              <a:t>Syntax:</a:t>
            </a:r>
          </a:p>
          <a:p>
            <a:pPr lvl="1">
              <a:buFont typeface="Wingdings" pitchFamily="2" charset="2"/>
              <a:buNone/>
            </a:pPr>
            <a:r>
              <a:rPr lang="en-US" altLang="en-US"/>
              <a:t>	</a:t>
            </a:r>
            <a:r>
              <a:rPr lang="en-US" altLang="en-US">
                <a:latin typeface="Courier New" panose="02070309020205020404" pitchFamily="49" charset="0"/>
              </a:rPr>
              <a:t>while </a:t>
            </a:r>
            <a:r>
              <a:rPr lang="en-US" altLang="en-US" b="1" i="1"/>
              <a:t>condition</a:t>
            </a:r>
            <a:r>
              <a:rPr lang="en-US" altLang="en-US">
                <a:latin typeface="Courier New" panose="02070309020205020404" pitchFamily="49" charset="0"/>
              </a:rPr>
              <a:t>:</a:t>
            </a:r>
          </a:p>
          <a:p>
            <a:pPr lvl="1">
              <a:buFont typeface="Wingdings" pitchFamily="2" charset="2"/>
              <a:buNone/>
            </a:pPr>
            <a:r>
              <a:rPr lang="en-US" altLang="en-US">
                <a:latin typeface="Courier New" panose="02070309020205020404" pitchFamily="49" charset="0"/>
              </a:rPr>
              <a:t>	    </a:t>
            </a:r>
            <a:r>
              <a:rPr lang="en-US" altLang="en-US" b="1" i="1"/>
              <a:t>statements</a:t>
            </a:r>
            <a:endParaRPr lang="en-US" altLang="en-US">
              <a:latin typeface="Courier New" panose="02070309020205020404" pitchFamily="49" charset="0"/>
            </a:endParaRPr>
          </a:p>
          <a:p>
            <a:pPr lvl="1">
              <a:buFont typeface="Wingdings" pitchFamily="2" charset="2"/>
              <a:buNone/>
            </a:pPr>
            <a:endParaRPr lang="en-US" altLang="en-US" sz="700">
              <a:latin typeface="Courier New" panose="02070309020205020404" pitchFamily="49" charset="0"/>
            </a:endParaRPr>
          </a:p>
          <a:p>
            <a:r>
              <a:rPr lang="en-US" altLang="en-US"/>
              <a:t>Example:</a:t>
            </a:r>
          </a:p>
          <a:p>
            <a:pPr lvl="1">
              <a:buFont typeface="Wingdings" pitchFamily="2" charset="2"/>
              <a:buNone/>
            </a:pPr>
            <a:r>
              <a:rPr lang="en-US" altLang="en-US">
                <a:latin typeface="Courier New" panose="02070309020205020404" pitchFamily="49" charset="0"/>
              </a:rPr>
              <a:t>	number = 1</a:t>
            </a:r>
          </a:p>
          <a:p>
            <a:pPr lvl="1">
              <a:buFont typeface="Wingdings" pitchFamily="2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	while number &lt; 200:</a:t>
            </a:r>
          </a:p>
          <a:p>
            <a:pPr lvl="1">
              <a:buFont typeface="Wingdings" pitchFamily="2" charset="2"/>
              <a:buNone/>
            </a:pPr>
            <a:r>
              <a:rPr lang="en-US" altLang="en-US">
                <a:latin typeface="Courier New" panose="02070309020205020404" pitchFamily="49" charset="0"/>
              </a:rPr>
              <a:t>	    print number, </a:t>
            </a:r>
          </a:p>
          <a:p>
            <a:pPr lvl="1">
              <a:buFont typeface="Wingdings" pitchFamily="2" charset="2"/>
              <a:buNone/>
            </a:pPr>
            <a:r>
              <a:rPr lang="en-US" altLang="en-US">
                <a:latin typeface="Courier New" panose="02070309020205020404" pitchFamily="49" charset="0"/>
              </a:rPr>
              <a:t>	    number = number * 2</a:t>
            </a:r>
          </a:p>
          <a:p>
            <a:pPr lvl="1">
              <a:buFont typeface="Wingdings" pitchFamily="2" charset="2"/>
              <a:buNone/>
            </a:pPr>
            <a:endParaRPr lang="en-US" altLang="en-US" b="1">
              <a:latin typeface="Courier New" panose="02070309020205020404" pitchFamily="49" charset="0"/>
            </a:endParaRPr>
          </a:p>
          <a:p>
            <a:pPr lvl="1"/>
            <a:r>
              <a:rPr lang="en-US" altLang="en-US"/>
              <a:t>Output:</a:t>
            </a:r>
          </a:p>
          <a:p>
            <a:pPr lvl="1">
              <a:buFont typeface="Wingdings" pitchFamily="2" charset="2"/>
              <a:buNone/>
            </a:pPr>
            <a:r>
              <a:rPr lang="en-US" altLang="en-US">
                <a:latin typeface="Courier New" panose="02070309020205020404" pitchFamily="49" charset="0"/>
              </a:rPr>
              <a:t>	1 2 4 8 16 32 64 128</a:t>
            </a:r>
            <a:endParaRPr lang="en-US" altLang="en-US"/>
          </a:p>
        </p:txBody>
      </p:sp>
      <p:pic>
        <p:nvPicPr>
          <p:cNvPr id="1496068" name="Picture 4" descr="while">
            <a:extLst>
              <a:ext uri="{FF2B5EF4-FFF2-40B4-BE49-F238E27FC236}">
                <a16:creationId xmlns:a16="http://schemas.microsoft.com/office/drawing/2014/main" id="{2ECAE7CD-4FC8-9840-BC17-9DE2BCAB2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756" y="2433171"/>
            <a:ext cx="3761015" cy="357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68BA0F-EB54-CC48-BE89-C335C72D1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1861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lide Number Placeholder 3">
            <a:extLst>
              <a:ext uri="{FF2B5EF4-FFF2-40B4-BE49-F238E27FC236}">
                <a16:creationId xmlns:a16="http://schemas.microsoft.com/office/drawing/2014/main" id="{AAB23CC7-C1F3-A940-AADD-F87E63C7FE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82A95-454E-B748-B42D-2F7BB5B2FFC0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1500162" name="Rectangle 2">
            <a:extLst>
              <a:ext uri="{FF2B5EF4-FFF2-40B4-BE49-F238E27FC236}">
                <a16:creationId xmlns:a16="http://schemas.microsoft.com/office/drawing/2014/main" id="{869EB2B2-D075-A94F-97AF-2E837F5BAA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Logic</a:t>
            </a:r>
          </a:p>
        </p:txBody>
      </p:sp>
      <p:sp>
        <p:nvSpPr>
          <p:cNvPr id="1500163" name="Rectangle 3">
            <a:extLst>
              <a:ext uri="{FF2B5EF4-FFF2-40B4-BE49-F238E27FC236}">
                <a16:creationId xmlns:a16="http://schemas.microsoft.com/office/drawing/2014/main" id="{EEA7CD62-FE34-2145-AB39-8E6057ED74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14325" y="1240970"/>
            <a:ext cx="11387137" cy="5617029"/>
          </a:xfrm>
        </p:spPr>
        <p:txBody>
          <a:bodyPr>
            <a:normAutofit/>
          </a:bodyPr>
          <a:lstStyle/>
          <a:p>
            <a:r>
              <a:rPr lang="en-US" altLang="en-US" dirty="0"/>
              <a:t>Many logical expressions use </a:t>
            </a:r>
            <a:r>
              <a:rPr lang="en-US" altLang="en-US" i="1" dirty="0"/>
              <a:t>relational operators</a:t>
            </a:r>
            <a:r>
              <a:rPr lang="en-US" altLang="en-US" dirty="0"/>
              <a:t>: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r>
              <a:rPr lang="en-US" altLang="en-US" dirty="0"/>
              <a:t>Logical expressions can be combined with </a:t>
            </a:r>
            <a:r>
              <a:rPr lang="en-US" altLang="en-US" i="1" dirty="0"/>
              <a:t>logical operators</a:t>
            </a:r>
            <a:r>
              <a:rPr lang="en-US" altLang="en-US" dirty="0"/>
              <a:t>: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r>
              <a:rPr lang="en-US" altLang="en-US" b="1" dirty="0"/>
              <a:t>Exercise: </a:t>
            </a:r>
            <a:r>
              <a:rPr lang="en-US" altLang="en-US" dirty="0"/>
              <a:t>Write code to display and count the factors of a number.</a:t>
            </a:r>
          </a:p>
        </p:txBody>
      </p:sp>
      <p:graphicFrame>
        <p:nvGraphicFramePr>
          <p:cNvPr id="1500279" name="Group 119">
            <a:extLst>
              <a:ext uri="{FF2B5EF4-FFF2-40B4-BE49-F238E27FC236}">
                <a16:creationId xmlns:a16="http://schemas.microsoft.com/office/drawing/2014/main" id="{F493BC17-4E1B-2242-9B8A-F4D13E8681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173414"/>
              </p:ext>
            </p:extLst>
          </p:nvPr>
        </p:nvGraphicFramePr>
        <p:xfrm>
          <a:off x="2572884" y="4827137"/>
          <a:ext cx="5245100" cy="1371600"/>
        </p:xfrm>
        <a:graphic>
          <a:graphicData uri="http://schemas.openxmlformats.org/drawingml/2006/table">
            <a:tbl>
              <a:tblPr/>
              <a:tblGrid>
                <a:gridCol w="1333500">
                  <a:extLst>
                    <a:ext uri="{9D8B030D-6E8A-4147-A177-3AD203B41FA5}">
                      <a16:colId xmlns:a16="http://schemas.microsoft.com/office/drawing/2014/main" val="3717823108"/>
                    </a:ext>
                  </a:extLst>
                </a:gridCol>
                <a:gridCol w="2914650">
                  <a:extLst>
                    <a:ext uri="{9D8B030D-6E8A-4147-A177-3AD203B41FA5}">
                      <a16:colId xmlns:a16="http://schemas.microsoft.com/office/drawing/2014/main" val="2096396499"/>
                    </a:ext>
                  </a:extLst>
                </a:gridCol>
                <a:gridCol w="996950">
                  <a:extLst>
                    <a:ext uri="{9D8B030D-6E8A-4147-A177-3AD203B41FA5}">
                      <a16:colId xmlns:a16="http://schemas.microsoft.com/office/drawing/2014/main" val="2465995708"/>
                    </a:ext>
                  </a:extLst>
                </a:gridCol>
              </a:tblGrid>
              <a:tr h="3429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Operator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Example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Result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8930177"/>
                  </a:ext>
                </a:extLst>
              </a:tr>
              <a:tr h="3429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Times New Roman" panose="02020603050405020304" pitchFamily="18" charset="0"/>
                        </a:rPr>
                        <a:t>and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Times New Roman" panose="02020603050405020304" pitchFamily="18" charset="0"/>
                        </a:rPr>
                        <a:t>9 != 6 and 2 &lt; 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948026"/>
                  </a:ext>
                </a:extLst>
              </a:tr>
              <a:tr h="3429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Times New Roman" panose="02020603050405020304" pitchFamily="18" charset="0"/>
                        </a:rPr>
                        <a:t>or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Times New Roman" panose="02020603050405020304" pitchFamily="18" charset="0"/>
                        </a:rPr>
                        <a:t>2 == 3 or -1 &lt;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6922110"/>
                  </a:ext>
                </a:extLst>
              </a:tr>
              <a:tr h="3429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Times New Roman" panose="02020603050405020304" pitchFamily="18" charset="0"/>
                        </a:rPr>
                        <a:t>not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Times New Roman" panose="02020603050405020304" pitchFamily="18" charset="0"/>
                        </a:rPr>
                        <a:t>not 7 &gt;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4401657"/>
                  </a:ext>
                </a:extLst>
              </a:tr>
            </a:tbl>
          </a:graphicData>
        </a:graphic>
      </p:graphicFrame>
      <p:graphicFrame>
        <p:nvGraphicFramePr>
          <p:cNvPr id="1500237" name="Group 77">
            <a:extLst>
              <a:ext uri="{FF2B5EF4-FFF2-40B4-BE49-F238E27FC236}">
                <a16:creationId xmlns:a16="http://schemas.microsoft.com/office/drawing/2014/main" id="{B2A17BA9-FDE7-844E-BC9C-3899BD33B5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804827"/>
              </p:ext>
            </p:extLst>
          </p:nvPr>
        </p:nvGraphicFramePr>
        <p:xfrm>
          <a:off x="2215355" y="1704743"/>
          <a:ext cx="7585075" cy="2344741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485922841"/>
                    </a:ext>
                  </a:extLst>
                </a:gridCol>
                <a:gridCol w="2641600">
                  <a:extLst>
                    <a:ext uri="{9D8B030D-6E8A-4147-A177-3AD203B41FA5}">
                      <a16:colId xmlns:a16="http://schemas.microsoft.com/office/drawing/2014/main" val="1449830079"/>
                    </a:ext>
                  </a:extLst>
                </a:gridCol>
                <a:gridCol w="1895475">
                  <a:extLst>
                    <a:ext uri="{9D8B030D-6E8A-4147-A177-3AD203B41FA5}">
                      <a16:colId xmlns:a16="http://schemas.microsoft.com/office/drawing/2014/main" val="4923982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276795328"/>
                    </a:ext>
                  </a:extLst>
                </a:gridCol>
              </a:tblGrid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Operator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Meaning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Example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Result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02711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Times New Roman" panose="02020603050405020304" pitchFamily="18" charset="0"/>
                        </a:rPr>
                        <a:t>==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equals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Times New Roman" panose="02020603050405020304" pitchFamily="18" charset="0"/>
                        </a:rPr>
                        <a:t>1 + 1 ==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3944673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Times New Roman" panose="02020603050405020304" pitchFamily="18" charset="0"/>
                        </a:rPr>
                        <a:t>!=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does not equal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Times New Roman" panose="02020603050405020304" pitchFamily="18" charset="0"/>
                        </a:rPr>
                        <a:t>3.2 != 2.5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748333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Times New Roman" panose="02020603050405020304" pitchFamily="18" charset="0"/>
                        </a:rPr>
                        <a:t>&lt;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less than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Times New Roman" panose="02020603050405020304" pitchFamily="18" charset="0"/>
                        </a:rPr>
                        <a:t>10 &lt;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9499230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Times New Roman" panose="02020603050405020304" pitchFamily="18" charset="0"/>
                        </a:rPr>
                        <a:t>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greater than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Times New Roman" panose="02020603050405020304" pitchFamily="18" charset="0"/>
                        </a:rPr>
                        <a:t>10 &gt;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6386476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Times New Roman" panose="02020603050405020304" pitchFamily="18" charset="0"/>
                        </a:rPr>
                        <a:t>&lt;=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less than or equal to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Times New Roman" panose="02020603050405020304" pitchFamily="18" charset="0"/>
                        </a:rPr>
                        <a:t>126 &lt;= 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2576633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Times New Roman" panose="02020603050405020304" pitchFamily="18" charset="0"/>
                        </a:rPr>
                        <a:t>&gt;=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greater than or equal to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Times New Roman" panose="02020603050405020304" pitchFamily="18" charset="0"/>
                        </a:rPr>
                        <a:t>5.0 &gt;= 5.0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4447450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24A1BE-FCEA-9345-9509-A7BB24A55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47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C2AA13-B003-664E-AF83-43F9541C08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718E0-5A70-C148-9CA2-2B76FFE2EEC6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1533954" name="Rectangle 2">
            <a:extLst>
              <a:ext uri="{FF2B5EF4-FFF2-40B4-BE49-F238E27FC236}">
                <a16:creationId xmlns:a16="http://schemas.microsoft.com/office/drawing/2014/main" id="{A1FFB125-42BC-EB4B-922A-5D1DD94891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14325" y="1489358"/>
            <a:ext cx="11572875" cy="4783426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rtlCol="0">
            <a:spAutoFit/>
          </a:bodyPr>
          <a:lstStyle/>
          <a:p>
            <a:pPr marL="339725" indent="-339725" defTabSz="4492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en-US" sz="1800" b="1" dirty="0"/>
              <a:t>string</a:t>
            </a:r>
            <a:r>
              <a:rPr lang="en-GB" altLang="en-US" sz="1800" dirty="0"/>
              <a:t>: A sequence of text characters in a program.</a:t>
            </a:r>
          </a:p>
          <a:p>
            <a:pPr marL="739775" lvl="1" indent="-282575" defTabSz="4492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en-US" sz="1600" dirty="0"/>
              <a:t>Strings start and end with quotation mark </a:t>
            </a:r>
            <a:r>
              <a:rPr lang="en-GB" altLang="en-US" sz="1600" dirty="0">
                <a:latin typeface="Courier New" panose="02070309020205020404" pitchFamily="49" charset="0"/>
              </a:rPr>
              <a:t>"</a:t>
            </a:r>
            <a:r>
              <a:rPr lang="en-GB" altLang="en-US" sz="1600" dirty="0"/>
              <a:t> or apostrophe </a:t>
            </a:r>
            <a:r>
              <a:rPr lang="en-GB" altLang="en-US" sz="1600" dirty="0">
                <a:latin typeface="Courier New" panose="02070309020205020404" pitchFamily="49" charset="0"/>
              </a:rPr>
              <a:t>'</a:t>
            </a:r>
            <a:r>
              <a:rPr lang="en-GB" altLang="en-US" sz="1600" dirty="0"/>
              <a:t> characters.</a:t>
            </a:r>
          </a:p>
          <a:p>
            <a:pPr marL="739775" lvl="1" indent="-282575" defTabSz="4492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en-US" sz="1600" dirty="0"/>
              <a:t>Examples:</a:t>
            </a:r>
            <a:br>
              <a:rPr lang="en-GB" altLang="en-US" sz="1600" dirty="0"/>
            </a:br>
            <a:br>
              <a:rPr lang="en-GB" altLang="en-US" sz="600" dirty="0"/>
            </a:br>
            <a:r>
              <a:rPr lang="en-GB" altLang="en-US" sz="1600" dirty="0">
                <a:latin typeface="Courier New" panose="02070309020205020404" pitchFamily="49" charset="0"/>
              </a:rPr>
              <a:t>"hello"</a:t>
            </a:r>
            <a:br>
              <a:rPr lang="en-GB" altLang="en-US" sz="1600" dirty="0">
                <a:latin typeface="Courier New" panose="02070309020205020404" pitchFamily="49" charset="0"/>
              </a:rPr>
            </a:br>
            <a:r>
              <a:rPr lang="en-GB" altLang="en-US" sz="1600" dirty="0">
                <a:latin typeface="Courier New" panose="02070309020205020404" pitchFamily="49" charset="0"/>
              </a:rPr>
              <a:t>"This is a string"</a:t>
            </a:r>
            <a:br>
              <a:rPr lang="en-GB" altLang="en-US" sz="1600" dirty="0">
                <a:latin typeface="Courier New" panose="02070309020205020404" pitchFamily="49" charset="0"/>
              </a:rPr>
            </a:br>
            <a:r>
              <a:rPr lang="en-GB" altLang="en-US" sz="1600" dirty="0">
                <a:latin typeface="Courier New" panose="02070309020205020404" pitchFamily="49" charset="0"/>
              </a:rPr>
              <a:t>"This, too, is a string.   It can be very long!"</a:t>
            </a:r>
          </a:p>
          <a:p>
            <a:pPr marL="739775" lvl="1" indent="-282575" defTabSz="449263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altLang="en-US" sz="700" dirty="0">
              <a:latin typeface="Courier New" panose="02070309020205020404" pitchFamily="49" charset="0"/>
            </a:endParaRPr>
          </a:p>
          <a:p>
            <a:pPr marL="339725" indent="-339725" defTabSz="449263">
              <a:spcBef>
                <a:spcPts val="6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en-US" sz="1600" dirty="0"/>
              <a:t>A string may not span across multiple lines or contain a " character.</a:t>
            </a:r>
            <a:br>
              <a:rPr lang="en-GB" altLang="en-US" sz="1600" dirty="0"/>
            </a:br>
            <a:r>
              <a:rPr lang="en-GB" altLang="en-US" sz="1600" dirty="0">
                <a:solidFill>
                  <a:srgbClr val="800000"/>
                </a:solidFill>
                <a:latin typeface="Courier New" panose="02070309020205020404" pitchFamily="49" charset="0"/>
              </a:rPr>
              <a:t>"This is not</a:t>
            </a:r>
            <a:br>
              <a:rPr lang="en-GB" altLang="en-US" sz="1600" dirty="0">
                <a:solidFill>
                  <a:srgbClr val="800000"/>
                </a:solidFill>
                <a:latin typeface="Courier New" panose="02070309020205020404" pitchFamily="49" charset="0"/>
              </a:rPr>
            </a:br>
            <a:r>
              <a:rPr lang="en-GB" altLang="en-US" sz="1600" dirty="0">
                <a:solidFill>
                  <a:srgbClr val="800000"/>
                </a:solidFill>
                <a:latin typeface="Courier New" panose="02070309020205020404" pitchFamily="49" charset="0"/>
              </a:rPr>
              <a:t>a legal String."</a:t>
            </a:r>
          </a:p>
          <a:p>
            <a:pPr marL="339725" indent="-339725" defTabSz="449263">
              <a:spcBef>
                <a:spcPts val="600"/>
              </a:spcBef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en-US" sz="1600" dirty="0">
                <a:solidFill>
                  <a:srgbClr val="800000"/>
                </a:solidFill>
                <a:latin typeface="Courier New" panose="02070309020205020404" pitchFamily="49" charset="0"/>
              </a:rPr>
              <a:t>	"This is not a "legal" String either."</a:t>
            </a:r>
            <a:br>
              <a:rPr lang="en-GB" altLang="en-US" sz="1600" dirty="0">
                <a:solidFill>
                  <a:srgbClr val="800000"/>
                </a:solidFill>
                <a:latin typeface="Courier New" panose="02070309020205020404" pitchFamily="49" charset="0"/>
              </a:rPr>
            </a:br>
            <a:endParaRPr lang="en-GB" altLang="en-US" sz="800" dirty="0"/>
          </a:p>
          <a:p>
            <a:pPr marL="339725" indent="-339725" defTabSz="449263">
              <a:spcBef>
                <a:spcPts val="6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en-US" sz="1600" dirty="0"/>
              <a:t>A string can represent characters by preceding them with a backslash.</a:t>
            </a:r>
          </a:p>
          <a:p>
            <a:pPr marL="739775" lvl="1" indent="-282575" defTabSz="449263">
              <a:lnSpc>
                <a:spcPct val="80000"/>
              </a:lnSpc>
              <a:spcBef>
                <a:spcPts val="5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en-US" sz="1400" dirty="0">
                <a:latin typeface="Courier New" panose="02070309020205020404" pitchFamily="49" charset="0"/>
              </a:rPr>
              <a:t>\t	</a:t>
            </a:r>
            <a:r>
              <a:rPr lang="en-GB" altLang="en-US" sz="1400" dirty="0"/>
              <a:t>tab character</a:t>
            </a:r>
          </a:p>
          <a:p>
            <a:pPr marL="739775" lvl="1" indent="-282575" defTabSz="449263">
              <a:lnSpc>
                <a:spcPct val="80000"/>
              </a:lnSpc>
              <a:spcBef>
                <a:spcPts val="5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en-US" sz="1400" dirty="0">
                <a:latin typeface="Courier New" panose="02070309020205020404" pitchFamily="49" charset="0"/>
              </a:rPr>
              <a:t>\n	</a:t>
            </a:r>
            <a:r>
              <a:rPr lang="en-GB" altLang="en-US" sz="1400" dirty="0"/>
              <a:t>new line character</a:t>
            </a:r>
          </a:p>
          <a:p>
            <a:pPr marL="739775" lvl="1" indent="-282575" defTabSz="449263">
              <a:lnSpc>
                <a:spcPct val="80000"/>
              </a:lnSpc>
              <a:spcBef>
                <a:spcPts val="5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en-US" sz="1400" dirty="0">
                <a:latin typeface="Courier New" panose="02070309020205020404" pitchFamily="49" charset="0"/>
              </a:rPr>
              <a:t>\"	</a:t>
            </a:r>
            <a:r>
              <a:rPr lang="en-GB" altLang="en-US" sz="1400" dirty="0"/>
              <a:t>quotation mark character</a:t>
            </a:r>
          </a:p>
          <a:p>
            <a:pPr marL="739775" lvl="1" indent="-282575" defTabSz="449263">
              <a:lnSpc>
                <a:spcPct val="80000"/>
              </a:lnSpc>
              <a:spcBef>
                <a:spcPts val="5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en-US" sz="1400" dirty="0">
                <a:latin typeface="Courier New" panose="02070309020205020404" pitchFamily="49" charset="0"/>
              </a:rPr>
              <a:t>\\	</a:t>
            </a:r>
            <a:r>
              <a:rPr lang="en-GB" altLang="en-US" sz="1400" dirty="0"/>
              <a:t>backslash character</a:t>
            </a:r>
          </a:p>
          <a:p>
            <a:pPr marL="739775" lvl="1" indent="-282575" defTabSz="449263">
              <a:lnSpc>
                <a:spcPct val="80000"/>
              </a:lnSpc>
              <a:spcBef>
                <a:spcPts val="5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altLang="en-US" sz="700" dirty="0"/>
          </a:p>
          <a:p>
            <a:pPr marL="739775" lvl="1" indent="-282575" defTabSz="449263">
              <a:lnSpc>
                <a:spcPct val="80000"/>
              </a:lnSpc>
              <a:spcBef>
                <a:spcPts val="5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en-US" sz="1400" dirty="0"/>
              <a:t>Example:	</a:t>
            </a:r>
            <a:r>
              <a:rPr lang="en-GB" altLang="en-US" sz="1400" dirty="0">
                <a:latin typeface="Courier New" panose="02070309020205020404" pitchFamily="49" charset="0"/>
              </a:rPr>
              <a:t>"Hello\</a:t>
            </a:r>
            <a:r>
              <a:rPr lang="en-GB" altLang="en-US" sz="1400" dirty="0" err="1">
                <a:latin typeface="Courier New" panose="02070309020205020404" pitchFamily="49" charset="0"/>
              </a:rPr>
              <a:t>tthere</a:t>
            </a:r>
            <a:r>
              <a:rPr lang="en-GB" altLang="en-US" sz="1400" dirty="0">
                <a:latin typeface="Courier New" panose="02070309020205020404" pitchFamily="49" charset="0"/>
              </a:rPr>
              <a:t>\</a:t>
            </a:r>
            <a:r>
              <a:rPr lang="en-GB" altLang="en-US" sz="1400" dirty="0" err="1">
                <a:latin typeface="Courier New" panose="02070309020205020404" pitchFamily="49" charset="0"/>
              </a:rPr>
              <a:t>nHow</a:t>
            </a:r>
            <a:r>
              <a:rPr lang="en-GB" altLang="en-US" sz="1400" dirty="0">
                <a:latin typeface="Courier New" panose="02070309020205020404" pitchFamily="49" charset="0"/>
              </a:rPr>
              <a:t> are you?"</a:t>
            </a:r>
          </a:p>
        </p:txBody>
      </p:sp>
      <p:sp>
        <p:nvSpPr>
          <p:cNvPr id="1533955" name="Rectangle 3">
            <a:extLst>
              <a:ext uri="{FF2B5EF4-FFF2-40B4-BE49-F238E27FC236}">
                <a16:creationId xmlns:a16="http://schemas.microsoft.com/office/drawing/2014/main" id="{9E13CBF1-09B8-C34E-937F-78C6DA65DA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Strings</a:t>
            </a:r>
            <a:endParaRPr lang="en-US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9E4336-3409-2443-B292-69684C024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01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lide Number Placeholder 3">
            <a:extLst>
              <a:ext uri="{FF2B5EF4-FFF2-40B4-BE49-F238E27FC236}">
                <a16:creationId xmlns:a16="http://schemas.microsoft.com/office/drawing/2014/main" id="{1559DFAF-1187-6442-9269-23B085C180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1672A-F205-D548-9538-3A30E1132645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1540098" name="Rectangle 2">
            <a:extLst>
              <a:ext uri="{FF2B5EF4-FFF2-40B4-BE49-F238E27FC236}">
                <a16:creationId xmlns:a16="http://schemas.microsoft.com/office/drawing/2014/main" id="{C92D08F4-77CB-3646-9269-FAB11F9EC9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Indexes</a:t>
            </a:r>
          </a:p>
        </p:txBody>
      </p:sp>
      <p:sp>
        <p:nvSpPr>
          <p:cNvPr id="1540099" name="Rectangle 3">
            <a:extLst>
              <a:ext uri="{FF2B5EF4-FFF2-40B4-BE49-F238E27FC236}">
                <a16:creationId xmlns:a16="http://schemas.microsoft.com/office/drawing/2014/main" id="{76D57BAB-80DC-0B48-8D6F-F9D195E46C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14325" y="1273629"/>
            <a:ext cx="11387137" cy="5241471"/>
          </a:xfrm>
        </p:spPr>
        <p:txBody>
          <a:bodyPr>
            <a:normAutofit/>
          </a:bodyPr>
          <a:lstStyle/>
          <a:p>
            <a:pPr marL="342900" indent="-342900"/>
            <a:r>
              <a:rPr lang="en-US" altLang="en-US" dirty="0"/>
              <a:t>Characters in a string are numbered with </a:t>
            </a:r>
            <a:r>
              <a:rPr lang="en-US" altLang="en-US" i="1" dirty="0"/>
              <a:t>indexes</a:t>
            </a:r>
            <a:r>
              <a:rPr lang="en-US" altLang="en-US" dirty="0"/>
              <a:t> starting at 0:</a:t>
            </a:r>
          </a:p>
          <a:p>
            <a:pPr marL="742950" lvl="1" indent="-285750"/>
            <a:r>
              <a:rPr lang="en-US" altLang="en-US" dirty="0"/>
              <a:t>Example:</a:t>
            </a:r>
          </a:p>
          <a:p>
            <a:pPr marL="742950" lvl="1" indent="-285750">
              <a:buNone/>
            </a:pPr>
            <a:r>
              <a:rPr lang="en-US" altLang="en-US" dirty="0">
                <a:latin typeface="Courier New" panose="02070309020205020404" pitchFamily="49" charset="0"/>
              </a:rPr>
              <a:t>	name = "P. Diddy"</a:t>
            </a:r>
          </a:p>
          <a:p>
            <a:pPr marL="742950" lvl="1" indent="-285750">
              <a:buNone/>
            </a:pPr>
            <a:endParaRPr lang="en-US" altLang="en-US" dirty="0">
              <a:latin typeface="Courier New" panose="02070309020205020404" pitchFamily="49" charset="0"/>
            </a:endParaRPr>
          </a:p>
          <a:p>
            <a:pPr marL="742950" lvl="1" indent="-285750">
              <a:buNone/>
            </a:pPr>
            <a:r>
              <a:rPr lang="en-US" altLang="en-US" dirty="0">
                <a:latin typeface="Courier New" panose="02070309020205020404" pitchFamily="49" charset="0"/>
              </a:rPr>
              <a:t>	</a:t>
            </a:r>
          </a:p>
          <a:p>
            <a:pPr marL="742950" lvl="1" indent="-285750"/>
            <a:endParaRPr lang="en-US" altLang="en-US" dirty="0"/>
          </a:p>
          <a:p>
            <a:pPr marL="742950" lvl="1" indent="-285750"/>
            <a:endParaRPr lang="en-US" altLang="en-US" dirty="0"/>
          </a:p>
          <a:p>
            <a:pPr marL="342900" indent="-342900"/>
            <a:r>
              <a:rPr lang="en-US" altLang="en-US" dirty="0"/>
              <a:t>Accessing an individual character of a string:</a:t>
            </a:r>
          </a:p>
          <a:p>
            <a:pPr marL="742950" lvl="1" indent="-285750">
              <a:buNone/>
            </a:pPr>
            <a:r>
              <a:rPr lang="en-US" altLang="en-US" b="1" i="1" dirty="0"/>
              <a:t>	</a:t>
            </a:r>
            <a:r>
              <a:rPr lang="en-US" altLang="en-US" b="1" i="1" dirty="0" err="1"/>
              <a:t>variableName</a:t>
            </a:r>
            <a:r>
              <a:rPr lang="en-US" altLang="en-US" dirty="0"/>
              <a:t> </a:t>
            </a:r>
            <a:r>
              <a:rPr lang="en-US" altLang="en-US" dirty="0">
                <a:latin typeface="Courier New" panose="02070309020205020404" pitchFamily="49" charset="0"/>
              </a:rPr>
              <a:t>[</a:t>
            </a:r>
            <a:r>
              <a:rPr lang="en-US" altLang="en-US" dirty="0"/>
              <a:t> </a:t>
            </a:r>
            <a:r>
              <a:rPr lang="en-US" altLang="en-US" b="1" i="1" dirty="0"/>
              <a:t>index</a:t>
            </a:r>
            <a:r>
              <a:rPr lang="en-US" altLang="en-US" dirty="0"/>
              <a:t> </a:t>
            </a:r>
            <a:r>
              <a:rPr lang="en-US" altLang="en-US" dirty="0">
                <a:latin typeface="Courier New" panose="02070309020205020404" pitchFamily="49" charset="0"/>
              </a:rPr>
              <a:t>]</a:t>
            </a:r>
          </a:p>
          <a:p>
            <a:pPr marL="742950" lvl="1" indent="-285750"/>
            <a:endParaRPr lang="en-US" altLang="en-US" sz="900" dirty="0"/>
          </a:p>
          <a:p>
            <a:pPr marL="742950" lvl="1" indent="-285750"/>
            <a:r>
              <a:rPr lang="en-US" altLang="en-US" dirty="0"/>
              <a:t>Example:</a:t>
            </a:r>
          </a:p>
          <a:p>
            <a:pPr marL="742950" lvl="1" indent="-285750">
              <a:buNone/>
            </a:pPr>
            <a:r>
              <a:rPr lang="en-US" altLang="en-US" dirty="0">
                <a:latin typeface="Courier New" panose="02070309020205020404" pitchFamily="49" charset="0"/>
              </a:rPr>
              <a:t>	print name, "starts with", </a:t>
            </a:r>
            <a:r>
              <a:rPr lang="en-US" altLang="en-US" b="1" dirty="0">
                <a:latin typeface="Courier New" panose="02070309020205020404" pitchFamily="49" charset="0"/>
              </a:rPr>
              <a:t>name[0]</a:t>
            </a:r>
          </a:p>
          <a:p>
            <a:pPr marL="742950" lvl="1" indent="-285750">
              <a:buNone/>
            </a:pPr>
            <a:endParaRPr lang="en-US" altLang="en-US" sz="900" dirty="0">
              <a:latin typeface="Courier New" panose="02070309020205020404" pitchFamily="49" charset="0"/>
            </a:endParaRPr>
          </a:p>
          <a:p>
            <a:pPr marL="742950" lvl="1" indent="-285750">
              <a:buNone/>
            </a:pPr>
            <a:r>
              <a:rPr lang="en-US" altLang="en-US" dirty="0"/>
              <a:t>	Output:</a:t>
            </a:r>
          </a:p>
          <a:p>
            <a:pPr marL="742950" lvl="1" indent="-285750">
              <a:buNone/>
            </a:pPr>
            <a:r>
              <a:rPr lang="en-US" altLang="en-US" dirty="0">
                <a:latin typeface="Courier New" panose="02070309020205020404" pitchFamily="49" charset="0"/>
              </a:rPr>
              <a:t>	P. Diddy starts with P</a:t>
            </a:r>
          </a:p>
        </p:txBody>
      </p:sp>
      <p:graphicFrame>
        <p:nvGraphicFramePr>
          <p:cNvPr id="1540133" name="Group 37">
            <a:extLst>
              <a:ext uri="{FF2B5EF4-FFF2-40B4-BE49-F238E27FC236}">
                <a16:creationId xmlns:a16="http://schemas.microsoft.com/office/drawing/2014/main" id="{2A103C4D-03BD-6A49-839E-1020144C0F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50654"/>
              </p:ext>
            </p:extLst>
          </p:nvPr>
        </p:nvGraphicFramePr>
        <p:xfrm>
          <a:off x="2101786" y="2545216"/>
          <a:ext cx="5862638" cy="838200"/>
        </p:xfrm>
        <a:graphic>
          <a:graphicData uri="http://schemas.openxmlformats.org/drawingml/2006/table">
            <a:tbl>
              <a:tblPr/>
              <a:tblGrid>
                <a:gridCol w="1260475">
                  <a:extLst>
                    <a:ext uri="{9D8B030D-6E8A-4147-A177-3AD203B41FA5}">
                      <a16:colId xmlns:a16="http://schemas.microsoft.com/office/drawing/2014/main" val="1148243477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732966426"/>
                    </a:ext>
                  </a:extLst>
                </a:gridCol>
                <a:gridCol w="576263">
                  <a:extLst>
                    <a:ext uri="{9D8B030D-6E8A-4147-A177-3AD203B41FA5}">
                      <a16:colId xmlns:a16="http://schemas.microsoft.com/office/drawing/2014/main" val="4052580838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824310420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1288293124"/>
                    </a:ext>
                  </a:extLst>
                </a:gridCol>
                <a:gridCol w="576262">
                  <a:extLst>
                    <a:ext uri="{9D8B030D-6E8A-4147-A177-3AD203B41FA5}">
                      <a16:colId xmlns:a16="http://schemas.microsoft.com/office/drawing/2014/main" val="3309595011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761342783"/>
                    </a:ext>
                  </a:extLst>
                </a:gridCol>
                <a:gridCol w="576263">
                  <a:extLst>
                    <a:ext uri="{9D8B030D-6E8A-4147-A177-3AD203B41FA5}">
                      <a16:colId xmlns:a16="http://schemas.microsoft.com/office/drawing/2014/main" val="187428353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637966698"/>
                    </a:ext>
                  </a:extLst>
                </a:gridCol>
              </a:tblGrid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8520442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cs typeface="Times New Roman" panose="02020603050405020304" pitchFamily="18" charset="0"/>
                        </a:rPr>
                        <a:t>character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Times New Roman" panose="02020603050405020304" pitchFamily="18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Times New Roman" panose="02020603050405020304" pitchFamily="18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Times New Roman" panose="02020603050405020304" pitchFamily="18" charset="0"/>
                        </a:rPr>
                        <a:t>i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Times New Roman" panose="02020603050405020304" pitchFamily="18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Times New Roman" panose="02020603050405020304" pitchFamily="18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808080"/>
                        </a:buClr>
                        <a:buSzPct val="60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800000"/>
                        </a:buClr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1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C0C0C0"/>
                        </a:buClr>
                        <a:buSzPct val="5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0C0C0"/>
                        </a:buClr>
                        <a:buSzPct val="5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cs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Times New Roman" panose="02020603050405020304" pitchFamily="18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1522297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7CCA65-71C1-9746-9C3F-92D9CDC48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0155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634F2-9597-D347-AC8D-169EC9860F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772EE-2EAF-544C-96C9-7C796AA73F06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1558530" name="Rectangle 2">
            <a:extLst>
              <a:ext uri="{FF2B5EF4-FFF2-40B4-BE49-F238E27FC236}">
                <a16:creationId xmlns:a16="http://schemas.microsoft.com/office/drawing/2014/main" id="{20417985-6762-214F-BA91-7A19E633D1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String properties</a:t>
            </a:r>
          </a:p>
        </p:txBody>
      </p:sp>
      <p:sp>
        <p:nvSpPr>
          <p:cNvPr id="1558531" name="Rectangle 3">
            <a:extLst>
              <a:ext uri="{FF2B5EF4-FFF2-40B4-BE49-F238E27FC236}">
                <a16:creationId xmlns:a16="http://schemas.microsoft.com/office/drawing/2014/main" id="{9CC0D238-EA04-F847-A80B-ED6632A7ED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14325" y="1571625"/>
            <a:ext cx="11387137" cy="5066284"/>
          </a:xfrm>
        </p:spPr>
        <p:txBody>
          <a:bodyPr>
            <a:normAutofit/>
          </a:bodyPr>
          <a:lstStyle/>
          <a:p>
            <a:r>
              <a:rPr lang="en-US" altLang="en-US" dirty="0" err="1">
                <a:latin typeface="Courier New" panose="02070309020205020404" pitchFamily="49" charset="0"/>
              </a:rPr>
              <a:t>len</a:t>
            </a:r>
            <a:r>
              <a:rPr lang="en-US" altLang="en-US" dirty="0">
                <a:latin typeface="Courier New" panose="02070309020205020404" pitchFamily="49" charset="0"/>
              </a:rPr>
              <a:t>(</a:t>
            </a:r>
            <a:r>
              <a:rPr lang="en-US" altLang="en-US" b="1" i="1" dirty="0"/>
              <a:t>string</a:t>
            </a:r>
            <a:r>
              <a:rPr lang="en-US" altLang="en-US" dirty="0">
                <a:latin typeface="Courier New" panose="02070309020205020404" pitchFamily="49" charset="0"/>
              </a:rPr>
              <a:t>)	</a:t>
            </a:r>
            <a:r>
              <a:rPr lang="en-US" altLang="en-US" dirty="0"/>
              <a:t>	- number of characters in a string (including spaces)</a:t>
            </a:r>
          </a:p>
          <a:p>
            <a:r>
              <a:rPr lang="en-US" altLang="en-US" dirty="0" err="1">
                <a:latin typeface="Courier New" panose="02070309020205020404" pitchFamily="49" charset="0"/>
              </a:rPr>
              <a:t>str.lower</a:t>
            </a:r>
            <a:r>
              <a:rPr lang="en-US" altLang="en-US" dirty="0">
                <a:latin typeface="Courier New" panose="02070309020205020404" pitchFamily="49" charset="0"/>
              </a:rPr>
              <a:t>(</a:t>
            </a:r>
            <a:r>
              <a:rPr lang="en-US" altLang="en-US" b="1" i="1" dirty="0"/>
              <a:t>string</a:t>
            </a:r>
            <a:r>
              <a:rPr lang="en-US" altLang="en-US" dirty="0">
                <a:latin typeface="Courier New" panose="02070309020205020404" pitchFamily="49" charset="0"/>
              </a:rPr>
              <a:t>)</a:t>
            </a:r>
            <a:r>
              <a:rPr lang="en-US" altLang="en-US" dirty="0"/>
              <a:t>	- lowercase version of a string</a:t>
            </a:r>
          </a:p>
          <a:p>
            <a:r>
              <a:rPr lang="en-US" altLang="en-US" dirty="0" err="1">
                <a:latin typeface="Courier New" panose="02070309020205020404" pitchFamily="49" charset="0"/>
              </a:rPr>
              <a:t>str.upper</a:t>
            </a:r>
            <a:r>
              <a:rPr lang="en-US" altLang="en-US" dirty="0">
                <a:latin typeface="Courier New" panose="02070309020205020404" pitchFamily="49" charset="0"/>
              </a:rPr>
              <a:t>(</a:t>
            </a:r>
            <a:r>
              <a:rPr lang="en-US" altLang="en-US" b="1" i="1" dirty="0"/>
              <a:t>string</a:t>
            </a:r>
            <a:r>
              <a:rPr lang="en-US" altLang="en-US" dirty="0">
                <a:latin typeface="Courier New" panose="02070309020205020404" pitchFamily="49" charset="0"/>
              </a:rPr>
              <a:t>)</a:t>
            </a:r>
            <a:r>
              <a:rPr lang="en-US" altLang="en-US" dirty="0"/>
              <a:t>	- uppercase version of a string</a:t>
            </a:r>
          </a:p>
          <a:p>
            <a:endParaRPr lang="en-US" altLang="en-US" dirty="0"/>
          </a:p>
          <a:p>
            <a:r>
              <a:rPr lang="en-US" altLang="en-US" dirty="0"/>
              <a:t>Example: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	name = "Martin Douglas Stepp"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	length = </a:t>
            </a:r>
            <a:r>
              <a:rPr lang="en-US" altLang="en-US" b="1" dirty="0" err="1">
                <a:latin typeface="Courier New" panose="02070309020205020404" pitchFamily="49" charset="0"/>
              </a:rPr>
              <a:t>len</a:t>
            </a:r>
            <a:r>
              <a:rPr lang="en-US" altLang="en-US" b="1" dirty="0">
                <a:latin typeface="Courier New" panose="02070309020205020404" pitchFamily="49" charset="0"/>
              </a:rPr>
              <a:t>(name)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	</a:t>
            </a:r>
            <a:r>
              <a:rPr lang="en-US" altLang="en-US" dirty="0" err="1">
                <a:latin typeface="Courier New" panose="02070309020205020404" pitchFamily="49" charset="0"/>
              </a:rPr>
              <a:t>big_name</a:t>
            </a:r>
            <a:r>
              <a:rPr lang="en-US" altLang="en-US" dirty="0">
                <a:latin typeface="Courier New" panose="02070309020205020404" pitchFamily="49" charset="0"/>
              </a:rPr>
              <a:t> = </a:t>
            </a:r>
            <a:r>
              <a:rPr lang="en-US" altLang="en-US" b="1" dirty="0" err="1">
                <a:latin typeface="Courier New" panose="02070309020205020404" pitchFamily="49" charset="0"/>
              </a:rPr>
              <a:t>str.upper</a:t>
            </a:r>
            <a:r>
              <a:rPr lang="en-US" altLang="en-US" b="1" dirty="0">
                <a:latin typeface="Courier New" panose="02070309020205020404" pitchFamily="49" charset="0"/>
              </a:rPr>
              <a:t>(name)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	print </a:t>
            </a:r>
            <a:r>
              <a:rPr lang="en-US" altLang="en-US" dirty="0" err="1">
                <a:latin typeface="Courier New" panose="02070309020205020404" pitchFamily="49" charset="0"/>
              </a:rPr>
              <a:t>big_name</a:t>
            </a:r>
            <a:r>
              <a:rPr lang="en-US" altLang="en-US" dirty="0">
                <a:latin typeface="Courier New" panose="02070309020205020404" pitchFamily="49" charset="0"/>
              </a:rPr>
              <a:t>, "has", length, "characters"</a:t>
            </a:r>
          </a:p>
          <a:p>
            <a:pPr>
              <a:buFont typeface="Wingdings" pitchFamily="2" charset="2"/>
              <a:buNone/>
            </a:pPr>
            <a:endParaRPr lang="en-US" altLang="en-US" sz="800" dirty="0">
              <a:latin typeface="Courier New" panose="02070309020205020404" pitchFamily="49" charset="0"/>
            </a:endParaRPr>
          </a:p>
          <a:p>
            <a:pPr>
              <a:buFont typeface="Wingdings" pitchFamily="2" charset="2"/>
              <a:buNone/>
            </a:pPr>
            <a:r>
              <a:rPr lang="en-US" altLang="en-US" dirty="0"/>
              <a:t>	Output:</a:t>
            </a:r>
          </a:p>
          <a:p>
            <a:pPr>
              <a:buFont typeface="Wingdings" pitchFamily="2" charset="2"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	MARTIN DOUGLAS STEPP has 20 characters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D277FF-1B46-A144-9B61-BA1BD36FB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0659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6A424BB9-D3F5-554C-AF70-A85446BC0F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List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7EC79A08-7431-BC4A-8567-3BD1E2D49D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2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A compound data type: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2800" dirty="0"/>
              <a:t>[0]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2800" dirty="0"/>
              <a:t>[2.3, 4.5]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2800" dirty="0"/>
              <a:t>[5, "Hello", "there", 9.8]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2800" dirty="0"/>
              <a:t>[]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2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Use </a:t>
            </a:r>
            <a:r>
              <a:rPr lang="en-US" altLang="en-US" sz="2800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len</a:t>
            </a:r>
            <a:r>
              <a:rPr lang="en-US" altLang="en-US" sz="2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() to get the length of a list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2800" dirty="0"/>
              <a:t>&gt;&gt;&gt; names = [“Ben", “Chen", “</a:t>
            </a:r>
            <a:r>
              <a:rPr lang="en-US" altLang="en-US" sz="2800" dirty="0" err="1"/>
              <a:t>Yaqin</a:t>
            </a:r>
            <a:r>
              <a:rPr lang="en-US" altLang="en-US" sz="2800" dirty="0"/>
              <a:t>"]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2800" dirty="0"/>
              <a:t>&gt;&gt;&gt; </a:t>
            </a:r>
            <a:r>
              <a:rPr lang="en-US" altLang="en-US" sz="2800" dirty="0" err="1"/>
              <a:t>len</a:t>
            </a:r>
            <a:r>
              <a:rPr lang="en-US" altLang="en-US" sz="2800" dirty="0"/>
              <a:t>(names)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2800" dirty="0"/>
              <a:t>3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71AA44-EEF9-6740-9CD1-E0C600B28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BB3EC0-E586-0F4C-A32F-D31434AE6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3292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690771-28DD-0540-9599-405A61724B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78" t="17350" r="50289" b="21235"/>
          <a:stretch/>
        </p:blipFill>
        <p:spPr>
          <a:xfrm>
            <a:off x="5532121" y="176983"/>
            <a:ext cx="5372100" cy="61860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3F121-098F-3D41-952D-FAE7E3C03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String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89805-68AF-CD4C-AEF7-AB742824E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C80C0-0A63-5F40-B2A5-4C23CF8E5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6995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195833A5-A140-5845-BFCB-DC90A5647A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Lists are mutable - some useful 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17853B-562C-144B-ACFF-8EF5558C74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96" t="17777" r="40404" b="31718"/>
          <a:stretch/>
        </p:blipFill>
        <p:spPr>
          <a:xfrm>
            <a:off x="1144644" y="1242512"/>
            <a:ext cx="6819780" cy="5395397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25FF3F-8B01-8D40-9E4D-403039D3C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CB7D9-955F-5E49-AB32-76BE9F41F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149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535FC-CAF7-B647-8DFF-11A05009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Python?</a:t>
            </a:r>
            <a:endParaRPr lang="en-US" sz="1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23060-D058-5F46-AC89-BEBE427832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829372"/>
            <a:ext cx="11107102" cy="4342828"/>
          </a:xfrm>
        </p:spPr>
        <p:txBody>
          <a:bodyPr>
            <a:normAutofit/>
          </a:bodyPr>
          <a:lstStyle/>
          <a:p>
            <a:r>
              <a:rPr lang="en-US" dirty="0"/>
              <a:t> Easy to learn and powerful programming language</a:t>
            </a:r>
          </a:p>
          <a:p>
            <a:r>
              <a:rPr lang="en-US" dirty="0"/>
              <a:t> It has efficient high-level data structures and a simple but effective approach to object-oriented programming. </a:t>
            </a:r>
          </a:p>
          <a:p>
            <a:r>
              <a:rPr lang="en-US" dirty="0"/>
              <a:t> Freely available in source or binary form for all major platforms from the Python Web site, </a:t>
            </a:r>
            <a:r>
              <a:rPr lang="en-US" dirty="0">
                <a:hlinkClick r:id="rId2"/>
              </a:rPr>
              <a:t>https://www.python.org/</a:t>
            </a:r>
            <a:endParaRPr lang="en-US" dirty="0"/>
          </a:p>
          <a:p>
            <a:r>
              <a:rPr lang="en-US" dirty="0"/>
              <a:t>The Python interpreter is easily extended with new functions and data types implemented in C or C++ (or other languages callable from C). </a:t>
            </a:r>
          </a:p>
          <a:p>
            <a:r>
              <a:rPr lang="en-US" dirty="0"/>
              <a:t>Python is also suitable as an extension language for customizable applications.</a:t>
            </a:r>
          </a:p>
          <a:p>
            <a:r>
              <a:rPr lang="en-US" altLang="en-US" dirty="0"/>
              <a:t>Widely used (</a:t>
            </a:r>
            <a:r>
              <a:rPr lang="en-US" dirty="0"/>
              <a:t>Google, NASA, Quora).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55D928-8ABB-1D43-B73C-939E870F3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A25AB0-78B5-CA46-B165-8DA3CFE02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2450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8BEBF-6102-C648-99BC-55A0827B4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key differences between Python 2.7.x and Python 3.x with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74D4E-98C0-5241-BF87-5F1029E9D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sebastianraschka.com</a:t>
            </a:r>
            <a:r>
              <a:rPr lang="en-US" dirty="0"/>
              <a:t>/Articles/2014_python_2_3_key_diff.html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34C61-97F6-1B4F-8D11-92C411CEF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5D721B-DEA7-D847-8A8D-D07F5ECD9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724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Certain features of Python are not loaded by default</a:t>
            </a:r>
          </a:p>
          <a:p>
            <a:r>
              <a:rPr lang="en-US" dirty="0"/>
              <a:t>In order to use these features, you’ll need to import the modules that contain them.</a:t>
            </a:r>
          </a:p>
          <a:p>
            <a:r>
              <a:rPr lang="en-US" dirty="0"/>
              <a:t>E.g. </a:t>
            </a:r>
          </a:p>
          <a:p>
            <a:pPr lvl="1">
              <a:buNone/>
            </a:pPr>
            <a:r>
              <a:rPr lang="en-US" b="1" dirty="0"/>
              <a:t>import </a:t>
            </a:r>
            <a:r>
              <a:rPr lang="en-US" b="1" dirty="0" err="1"/>
              <a:t>matplotlib.pyplot</a:t>
            </a:r>
            <a:r>
              <a:rPr lang="en-US" b="1" dirty="0"/>
              <a:t> as </a:t>
            </a:r>
            <a:r>
              <a:rPr lang="en-US" b="1" dirty="0" err="1"/>
              <a:t>plt</a:t>
            </a:r>
            <a:endParaRPr lang="en-US" b="1" dirty="0"/>
          </a:p>
          <a:p>
            <a:pPr lvl="1">
              <a:buNone/>
            </a:pPr>
            <a:r>
              <a:rPr lang="en-US" b="1" dirty="0"/>
              <a:t>import </a:t>
            </a:r>
            <a:r>
              <a:rPr lang="en-US" b="1" dirty="0" err="1"/>
              <a:t>numpy</a:t>
            </a:r>
            <a:r>
              <a:rPr lang="en-US" b="1" dirty="0"/>
              <a:t> as </a:t>
            </a:r>
            <a:r>
              <a:rPr lang="en-US" b="1" dirty="0" err="1"/>
              <a:t>np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405955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 = 7 / 2 </a:t>
            </a:r>
          </a:p>
          <a:p>
            <a:pPr>
              <a:buNone/>
            </a:pPr>
            <a:r>
              <a:rPr lang="en-US" dirty="0"/>
              <a:t># in python 2, f will be 3, unless “from __future__ import division”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f = 7 / 2         # in python 3       f = 3.5</a:t>
            </a:r>
          </a:p>
          <a:p>
            <a:r>
              <a:rPr lang="en-US" dirty="0"/>
              <a:t>f = 7 // 2       # f = 3 in both python 2 and 3</a:t>
            </a:r>
          </a:p>
          <a:p>
            <a:r>
              <a:rPr lang="en-US" dirty="0"/>
              <a:t>f = 7 / 2.        # f = 3.5 in both python 2 and 3</a:t>
            </a:r>
          </a:p>
          <a:p>
            <a:endParaRPr lang="en-US" dirty="0"/>
          </a:p>
          <a:p>
            <a:r>
              <a:rPr lang="en-US" dirty="0"/>
              <a:t>f = 7 / float(2) # f is 3.5 in both python 2 and 3</a:t>
            </a:r>
          </a:p>
          <a:p>
            <a:r>
              <a:rPr lang="en-US" dirty="0"/>
              <a:t>f = </a:t>
            </a:r>
            <a:r>
              <a:rPr lang="en-US" dirty="0" err="1"/>
              <a:t>int</a:t>
            </a:r>
            <a:r>
              <a:rPr lang="en-US" dirty="0"/>
              <a:t>(7 / 2)    # f is 3 in both python 2 and 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4242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224" y="1556860"/>
            <a:ext cx="11044237" cy="53011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 Get the </a:t>
            </a:r>
            <a:r>
              <a:rPr lang="en-US" i="1" dirty="0" err="1"/>
              <a:t>i-</a:t>
            </a:r>
            <a:r>
              <a:rPr lang="en-US" dirty="0" err="1"/>
              <a:t>th</a:t>
            </a:r>
            <a:r>
              <a:rPr lang="en-US" dirty="0"/>
              <a:t> element of a list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x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for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in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range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10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)]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# is the list [0, 1, ..., 9]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zero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0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# equals 0, lists are 0-indexed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one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# equals 1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nine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[-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# equals 9, 'Pythonic' for last element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eight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[-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2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# equals 8, 'Pythonic' for next-to-last element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one_to_four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: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5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# [1, 2, 3, 4]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first_three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[: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3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# [0, 1, 2]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last_three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[-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3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:]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# [7, 8, 9]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three_to_end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3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:]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# [3, 4, ..., 9]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without_first_and_last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:-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# [1, 2, ..., 8]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copy_of_x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[:]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# [0, 1, 2, ..., 9]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another_copy_of_x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[: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3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+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3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:]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# [0, 1, 2, ..., 9]</a:t>
            </a:r>
            <a:endParaRPr lang="en-US" dirty="0">
              <a:highlight>
                <a:srgbClr val="FFFFFF"/>
              </a:highlight>
            </a:endParaRPr>
          </a:p>
          <a:p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6433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300038"/>
            <a:ext cx="11387137" cy="1271587"/>
          </a:xfrm>
        </p:spPr>
        <p:txBody>
          <a:bodyPr/>
          <a:lstStyle/>
          <a:p>
            <a:r>
              <a:rPr lang="en-US" dirty="0"/>
              <a:t>List - 2</a:t>
            </a:r>
          </a:p>
        </p:txBody>
      </p:sp>
      <p:sp>
        <p:nvSpPr>
          <p:cNvPr id="6" name="Rectangle 5"/>
          <p:cNvSpPr/>
          <p:nvPr/>
        </p:nvSpPr>
        <p:spPr>
          <a:xfrm>
            <a:off x="771525" y="1576239"/>
            <a:ext cx="4572000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in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,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2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,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3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# True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in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,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2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,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3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# False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71525" y="2572122"/>
            <a:ext cx="8382000" cy="203132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x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,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2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,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3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y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4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,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5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,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6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x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.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extend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y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)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# x is now [1,2,3,4,5,6]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x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,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2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,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3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y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4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,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5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,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6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z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x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+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y  </a:t>
            </a:r>
            <a:r>
              <a:rPr lang="en-US" b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# z is [1,2,3,4,5,6]; x is unchanged.</a:t>
            </a:r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14325" y="4952999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804866" y="4952999"/>
            <a:ext cx="8686800" cy="147732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,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y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,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2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# x is 1 and y is 2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,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y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,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2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# same as above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,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y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,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2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# same as above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x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,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y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,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2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  </a:t>
            </a:r>
            <a:r>
              <a:rPr lang="en-US" b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# same as above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_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,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y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,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2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# y is 2, didn't care about the first element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065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ED36E-C130-0D47-AB6B-44BC3B41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CA6BF-8AB6-084D-A003-E32EDBA22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&gt;&gt;&gt;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a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b="1" dirty="0">
                <a:solidFill>
                  <a:srgbClr val="808080"/>
                </a:solidFill>
                <a:highlight>
                  <a:srgbClr val="FFFFFF"/>
                </a:highlight>
                <a:latin typeface="Courier New"/>
              </a:rPr>
              <a:t>'Mary'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,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808080"/>
                </a:solidFill>
                <a:highlight>
                  <a:srgbClr val="FFFFFF"/>
                </a:highlight>
                <a:latin typeface="Courier New"/>
              </a:rPr>
              <a:t>'had'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,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808080"/>
                </a:solidFill>
                <a:highlight>
                  <a:srgbClr val="FFFFFF"/>
                </a:highlight>
                <a:latin typeface="Courier New"/>
              </a:rPr>
              <a:t>'a'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,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808080"/>
                </a:solidFill>
                <a:highlight>
                  <a:srgbClr val="FFFFFF"/>
                </a:highlight>
                <a:latin typeface="Courier New"/>
              </a:rPr>
              <a:t>'little'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,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808080"/>
                </a:solidFill>
                <a:highlight>
                  <a:srgbClr val="FFFFFF"/>
                </a:highlight>
                <a:latin typeface="Courier New"/>
              </a:rPr>
              <a:t>'lamb'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&gt;&gt;&gt;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for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in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range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len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a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)):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...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   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print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,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a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])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...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Mary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had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a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3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little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4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lamb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5C446-82F0-5A44-B59F-C637B950E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288FC-54A5-8A4A-9A1C-E5E6AC66C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2703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 to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176" y="1571625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/>
              <a:t>What are the expected output for the following code?</a:t>
            </a:r>
          </a:p>
        </p:txBody>
      </p:sp>
      <p:sp>
        <p:nvSpPr>
          <p:cNvPr id="5" name="Rectangle 4"/>
          <p:cNvSpPr/>
          <p:nvPr/>
        </p:nvSpPr>
        <p:spPr>
          <a:xfrm>
            <a:off x="638176" y="2682865"/>
            <a:ext cx="7010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list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range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10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))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a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100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print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list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range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10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))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a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[:]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100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print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08008" y="3629616"/>
            <a:ext cx="4572000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100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6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7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8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9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733801" y="5729852"/>
            <a:ext cx="4446207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6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7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8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9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D2A778-E219-4542-8FC4-DBECF00F380C}"/>
              </a:ext>
            </a:extLst>
          </p:cNvPr>
          <p:cNvSpPr/>
          <p:nvPr/>
        </p:nvSpPr>
        <p:spPr>
          <a:xfrm>
            <a:off x="9024937" y="824746"/>
            <a:ext cx="3000376" cy="452431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a 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pt-BR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pt-BR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0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,</a:t>
            </a:r>
            <a:r>
              <a:rPr lang="pt-BR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pt-BR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,</a:t>
            </a:r>
            <a:r>
              <a:rPr lang="pt-BR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pt-BR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2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,</a:t>
            </a:r>
            <a:r>
              <a:rPr lang="pt-BR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pt-BR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3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,</a:t>
            </a:r>
            <a:r>
              <a:rPr lang="pt-BR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pt-BR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4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endParaRPr lang="pt-BR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b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a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c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a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[:]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a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==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b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Out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129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]: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True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a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is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b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Out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130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]: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True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a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==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c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Out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132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]: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True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a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is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c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Out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133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]: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False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36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Similar to lists, but are immutable</a:t>
            </a:r>
          </a:p>
          <a:p>
            <a:r>
              <a:rPr lang="en-US" dirty="0" err="1"/>
              <a:t>a_tuple</a:t>
            </a:r>
            <a:r>
              <a:rPr lang="en-US" dirty="0"/>
              <a:t> = (0, 1, 2, 3, 4)</a:t>
            </a:r>
          </a:p>
          <a:p>
            <a:r>
              <a:rPr lang="en-US" dirty="0" err="1"/>
              <a:t>Other_tuple</a:t>
            </a:r>
            <a:r>
              <a:rPr lang="en-US" dirty="0"/>
              <a:t> = 3, 4	</a:t>
            </a:r>
          </a:p>
          <a:p>
            <a:r>
              <a:rPr lang="en-US" dirty="0" err="1"/>
              <a:t>Another_tuple</a:t>
            </a:r>
            <a:r>
              <a:rPr lang="en-US" dirty="0"/>
              <a:t> = </a:t>
            </a:r>
            <a:r>
              <a:rPr lang="en-US" dirty="0" err="1"/>
              <a:t>tuple</a:t>
            </a:r>
            <a:r>
              <a:rPr lang="en-US" dirty="0"/>
              <a:t>([0, 1, 2, 3, 4])</a:t>
            </a:r>
          </a:p>
          <a:p>
            <a:r>
              <a:rPr lang="en-US" dirty="0" err="1"/>
              <a:t>Hetergeneous_tuple</a:t>
            </a:r>
            <a:r>
              <a:rPr lang="en-US" dirty="0"/>
              <a:t> = (‘john’, 1.1, [1, 2])</a:t>
            </a:r>
          </a:p>
          <a:p>
            <a:endParaRPr lang="en-US" dirty="0"/>
          </a:p>
          <a:p>
            <a:r>
              <a:rPr lang="en-US" dirty="0"/>
              <a:t>Can be sliced, concatenated, or repeated</a:t>
            </a:r>
          </a:p>
          <a:p>
            <a:pPr lvl="1">
              <a:buNone/>
            </a:pPr>
            <a:r>
              <a:rPr lang="en-US" dirty="0" err="1"/>
              <a:t>a_tuple</a:t>
            </a:r>
            <a:r>
              <a:rPr lang="en-US" dirty="0"/>
              <a:t>[2:4]    # will print (2, 3)</a:t>
            </a:r>
          </a:p>
          <a:p>
            <a:pPr lvl="1">
              <a:buNone/>
            </a:pPr>
            <a:endParaRPr lang="en-US" dirty="0"/>
          </a:p>
          <a:p>
            <a:r>
              <a:rPr lang="en-US" dirty="0"/>
              <a:t>Cannot be modified</a:t>
            </a:r>
          </a:p>
          <a:p>
            <a:pPr lvl="1">
              <a:buNone/>
            </a:pPr>
            <a:r>
              <a:rPr lang="en-US" dirty="0" err="1"/>
              <a:t>a_tuple</a:t>
            </a:r>
            <a:r>
              <a:rPr lang="en-US" dirty="0"/>
              <a:t>[2] = 5</a:t>
            </a:r>
          </a:p>
        </p:txBody>
      </p:sp>
      <p:sp>
        <p:nvSpPr>
          <p:cNvPr id="4" name="Rectangle 3"/>
          <p:cNvSpPr/>
          <p:nvPr/>
        </p:nvSpPr>
        <p:spPr>
          <a:xfrm>
            <a:off x="314325" y="5974318"/>
            <a:ext cx="731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TypeError</a:t>
            </a:r>
            <a:r>
              <a:rPr lang="en-US" dirty="0">
                <a:solidFill>
                  <a:srgbClr val="FF0000"/>
                </a:solidFill>
              </a:rPr>
              <a:t>:</a:t>
            </a:r>
            <a:r>
              <a:rPr lang="en-US" dirty="0"/>
              <a:t> '</a:t>
            </a:r>
            <a:r>
              <a:rPr lang="en-US" dirty="0" err="1"/>
              <a:t>tuple</a:t>
            </a:r>
            <a:r>
              <a:rPr lang="en-US" dirty="0"/>
              <a:t>' object does not support item assignment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6315075" y="2077046"/>
            <a:ext cx="5172075" cy="12003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Note: tuple is defined by comma, not parentheses, which is only used for convenience and grouping elements. So a = (1)  is not a </a:t>
            </a:r>
            <a:r>
              <a:rPr lang="en-US" dirty="0" err="1"/>
              <a:t>tuple</a:t>
            </a:r>
            <a:r>
              <a:rPr lang="en-US" dirty="0"/>
              <a:t>, but a = (1,) is.</a:t>
            </a:r>
          </a:p>
        </p:txBody>
      </p:sp>
    </p:spTree>
    <p:extLst>
      <p:ext uri="{BB962C8B-B14F-4D97-AF65-F5344CB8AC3E}">
        <p14:creationId xmlns:p14="http://schemas.microsoft.com/office/powerpoint/2010/main" val="15057986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Tuples</a:t>
            </a:r>
            <a:r>
              <a:rPr lang="en-US" dirty="0"/>
              <a:t> - 2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Useful for returning multiple values from functions</a:t>
            </a:r>
          </a:p>
          <a:p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r>
              <a:rPr lang="en-US" dirty="0" err="1"/>
              <a:t>Tuples</a:t>
            </a:r>
            <a:r>
              <a:rPr lang="en-US" dirty="0"/>
              <a:t> and lists can also be used for multiple assignments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1176337" y="2147889"/>
            <a:ext cx="78676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def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2000" b="1" dirty="0" err="1">
                <a:solidFill>
                  <a:srgbClr val="FF00FF"/>
                </a:solidFill>
                <a:highlight>
                  <a:srgbClr val="FFFFFF"/>
                </a:highlight>
                <a:latin typeface="Courier New"/>
              </a:rPr>
              <a:t>sum_and_product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x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,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y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):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   </a:t>
            </a:r>
          </a:p>
          <a:p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</a:t>
            </a:r>
            <a:r>
              <a:rPr lang="es-ES" sz="2000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return</a:t>
            </a:r>
            <a:r>
              <a:rPr lang="es-ES" sz="20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s-E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es-ES" sz="20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x </a:t>
            </a:r>
            <a:r>
              <a:rPr lang="es-E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+</a:t>
            </a:r>
            <a:r>
              <a:rPr lang="es-ES" sz="20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y</a:t>
            </a:r>
            <a:r>
              <a:rPr lang="es-E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),(</a:t>
            </a:r>
            <a:r>
              <a:rPr lang="es-ES" sz="20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x </a:t>
            </a:r>
            <a:r>
              <a:rPr lang="es-E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*</a:t>
            </a:r>
            <a:r>
              <a:rPr lang="es-ES" sz="20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y</a:t>
            </a:r>
            <a:r>
              <a:rPr lang="es-E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)</a:t>
            </a:r>
            <a:endParaRPr lang="es-ES" sz="2000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sp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sum_and_product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en-US" sz="2000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2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,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2000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3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)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   </a:t>
            </a:r>
            <a:r>
              <a:rPr lang="en-US" sz="2000" b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# equals (5, 6) </a:t>
            </a:r>
            <a:endParaRPr lang="en-US" sz="2000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,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p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sum_and_product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en-US" sz="2000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5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,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2000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10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)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2000" b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# s is 15, p is 50 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1004888" y="4329113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x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,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y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2000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,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2000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2</a:t>
            </a:r>
            <a:endParaRPr lang="en-US" sz="2000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x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,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y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sz="2000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,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2000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2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endParaRPr lang="en-US" sz="2000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x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,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y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)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en-US" sz="2000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,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2000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2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)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x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,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y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y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,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x</a:t>
            </a:r>
          </a:p>
        </p:txBody>
      </p:sp>
    </p:spTree>
    <p:extLst>
      <p:ext uri="{BB962C8B-B14F-4D97-AF65-F5344CB8AC3E}">
        <p14:creationId xmlns:p14="http://schemas.microsoft.com/office/powerpoint/2010/main" val="20412638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13936-3BED-1048-82FC-24FE22FBC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To Know!!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B390D-7519-8049-A404-9E8DD1FC3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743075"/>
            <a:ext cx="4246245" cy="44291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= [1, 2, 3, 4, 5, 6]</a:t>
            </a:r>
          </a:p>
          <a:p>
            <a:pPr marL="0" indent="0">
              <a:buNone/>
            </a:pPr>
            <a:r>
              <a:rPr lang="en-US" dirty="0" err="1"/>
              <a:t>my_tuple</a:t>
            </a:r>
            <a:r>
              <a:rPr lang="en-US" dirty="0"/>
              <a:t>=(a,)</a:t>
            </a:r>
          </a:p>
          <a:p>
            <a:pPr marL="0" indent="0">
              <a:buNone/>
            </a:pPr>
            <a:r>
              <a:rPr lang="en-US" dirty="0" err="1"/>
              <a:t>my_tuple</a:t>
            </a:r>
            <a:r>
              <a:rPr lang="en-US" dirty="0"/>
              <a:t>[0]=a    #### ERROR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= [1, 2, 3, 4, 5, 6]</a:t>
            </a:r>
          </a:p>
          <a:p>
            <a:pPr marL="0" indent="0">
              <a:buNone/>
            </a:pPr>
            <a:r>
              <a:rPr lang="en-US" dirty="0" err="1"/>
              <a:t>my_tuple</a:t>
            </a:r>
            <a:r>
              <a:rPr lang="en-US" dirty="0"/>
              <a:t>=(a)</a:t>
            </a:r>
          </a:p>
          <a:p>
            <a:pPr marL="0" indent="0">
              <a:buNone/>
            </a:pPr>
            <a:r>
              <a:rPr lang="en-US" dirty="0" err="1"/>
              <a:t>my_tuple</a:t>
            </a:r>
            <a:r>
              <a:rPr lang="en-US" dirty="0"/>
              <a:t>[0]=a    #### No ERROR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FBAD1-8721-024F-9D4D-61934730F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13DD2F-081D-054C-8AE7-EB4AF2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49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A481ED-1AB7-6E41-95B4-01826CF0E6ED}"/>
              </a:ext>
            </a:extLst>
          </p:cNvPr>
          <p:cNvSpPr txBox="1"/>
          <p:nvPr/>
        </p:nvSpPr>
        <p:spPr>
          <a:xfrm>
            <a:off x="5852160" y="1668780"/>
            <a:ext cx="472059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2000" dirty="0"/>
              <a:t>a = [1, 2, 3, 4, 5, 6]</a:t>
            </a:r>
          </a:p>
          <a:p>
            <a:pPr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2000" dirty="0" err="1"/>
              <a:t>my_tuple</a:t>
            </a:r>
            <a:r>
              <a:rPr lang="en-US" sz="2000" dirty="0"/>
              <a:t>=(a,)</a:t>
            </a:r>
          </a:p>
          <a:p>
            <a:pPr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2000" dirty="0" err="1"/>
              <a:t>my_tuple</a:t>
            </a:r>
            <a:r>
              <a:rPr lang="en-US" sz="2000" dirty="0"/>
              <a:t>[0]=5                #### ERROR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1FE01A-3430-E441-9178-065001C929C2}"/>
              </a:ext>
            </a:extLst>
          </p:cNvPr>
          <p:cNvSpPr txBox="1"/>
          <p:nvPr/>
        </p:nvSpPr>
        <p:spPr>
          <a:xfrm>
            <a:off x="5852160" y="3713417"/>
            <a:ext cx="538581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2000" dirty="0"/>
              <a:t>a = [1, 2, 3, 4, 5, 6]</a:t>
            </a:r>
          </a:p>
          <a:p>
            <a:pPr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2000" dirty="0" err="1"/>
              <a:t>my_tuple</a:t>
            </a:r>
            <a:r>
              <a:rPr lang="en-US" sz="2000" dirty="0"/>
              <a:t>=(a,)</a:t>
            </a:r>
          </a:p>
          <a:p>
            <a:pPr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2000" dirty="0" err="1"/>
              <a:t>my_tuple</a:t>
            </a:r>
            <a:r>
              <a:rPr lang="en-US" sz="2000" dirty="0"/>
              <a:t>[0][0]=5                #### No ERROR</a:t>
            </a:r>
          </a:p>
        </p:txBody>
      </p:sp>
    </p:spTree>
    <p:extLst>
      <p:ext uri="{BB962C8B-B14F-4D97-AF65-F5344CB8AC3E}">
        <p14:creationId xmlns:p14="http://schemas.microsoft.com/office/powerpoint/2010/main" val="1639895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C6EC8-D528-AC4B-BE5A-7CE558CAE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is interpreted language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7198A-1EB8-B244-BCEE-FAF2C3E61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19E88-E921-AE4E-A42E-9020520DB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5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8435E33-B900-C740-8207-36B423871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When you run python program an interpreter will parse python program line by line basis, as compared to compiled languages like C or C++, where compiler first compiles the program and then start running.</a:t>
            </a:r>
          </a:p>
          <a:p>
            <a:pPr fontAlgn="base"/>
            <a:r>
              <a:rPr lang="en-US" dirty="0"/>
              <a:t>Difference is that interpreted languages are little bit slow as compared to compiled languages. </a:t>
            </a:r>
          </a:p>
        </p:txBody>
      </p:sp>
    </p:spTree>
    <p:extLst>
      <p:ext uri="{BB962C8B-B14F-4D97-AF65-F5344CB8AC3E}">
        <p14:creationId xmlns:p14="http://schemas.microsoft.com/office/powerpoint/2010/main" val="16423806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162" y="1571625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/>
              <a:t>A dictionary associates values with unique keys</a:t>
            </a:r>
          </a:p>
        </p:txBody>
      </p:sp>
      <p:sp>
        <p:nvSpPr>
          <p:cNvPr id="4" name="Rectangle 3"/>
          <p:cNvSpPr/>
          <p:nvPr/>
        </p:nvSpPr>
        <p:spPr>
          <a:xfrm>
            <a:off x="619126" y="2100561"/>
            <a:ext cx="8686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empty_dict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{}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                        </a:t>
            </a:r>
            <a:r>
              <a:rPr lang="en-US" b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# </a:t>
            </a:r>
            <a:r>
              <a:rPr lang="en-US" b="1" dirty="0" err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Pythonic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empty_dict2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dict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()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                   </a:t>
            </a:r>
            <a:r>
              <a:rPr lang="en-US" b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# less </a:t>
            </a:r>
            <a:r>
              <a:rPr lang="en-US" b="1" dirty="0" err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Pythonic</a:t>
            </a:r>
            <a:r>
              <a:rPr lang="en-US" b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 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grades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{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808080"/>
                </a:solidFill>
                <a:highlight>
                  <a:srgbClr val="FFFFFF"/>
                </a:highlight>
                <a:latin typeface="Courier New"/>
              </a:rPr>
              <a:t>"Joel"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: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80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,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808080"/>
                </a:solidFill>
                <a:highlight>
                  <a:srgbClr val="FFFFFF"/>
                </a:highlight>
                <a:latin typeface="Courier New"/>
              </a:rPr>
              <a:t>"Tim"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: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95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}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   </a:t>
            </a:r>
            <a:r>
              <a:rPr lang="en-US" b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# dictionary literal 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33428" y="3828096"/>
            <a:ext cx="8763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joels_grade 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pt-BR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grades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pt-BR" b="1" dirty="0">
                <a:solidFill>
                  <a:srgbClr val="808080"/>
                </a:solidFill>
                <a:highlight>
                  <a:srgbClr val="FFFFFF"/>
                </a:highlight>
                <a:latin typeface="Courier New"/>
              </a:rPr>
              <a:t>"Joel"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pt-BR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         </a:t>
            </a:r>
            <a:r>
              <a:rPr lang="pt-BR" b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# equals 80 </a:t>
            </a:r>
            <a:endParaRPr lang="pt-BR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grades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b="1" dirty="0">
                <a:solidFill>
                  <a:srgbClr val="808080"/>
                </a:solidFill>
                <a:highlight>
                  <a:srgbClr val="FFFFFF"/>
                </a:highlight>
                <a:latin typeface="Courier New"/>
              </a:rPr>
              <a:t>"Tim"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99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                   </a:t>
            </a:r>
            <a:r>
              <a:rPr lang="en-US" b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# replaces the old value 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grades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b="1" dirty="0">
                <a:solidFill>
                  <a:srgbClr val="808080"/>
                </a:solidFill>
                <a:highlight>
                  <a:srgbClr val="FFFFFF"/>
                </a:highlight>
                <a:latin typeface="Courier New"/>
              </a:rPr>
              <a:t>"Kate"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100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                 </a:t>
            </a:r>
            <a:r>
              <a:rPr lang="en-US" b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# adds a third entry 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num_students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len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grades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)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           </a:t>
            </a:r>
            <a:r>
              <a:rPr lang="en-US" b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# equals 3 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09628" y="3248024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/>
              <a:t>Access/modify value with key</a:t>
            </a:r>
          </a:p>
        </p:txBody>
      </p:sp>
      <p:sp>
        <p:nvSpPr>
          <p:cNvPr id="9" name="Rectangle 8"/>
          <p:cNvSpPr/>
          <p:nvPr/>
        </p:nvSpPr>
        <p:spPr>
          <a:xfrm>
            <a:off x="733428" y="5457825"/>
            <a:ext cx="5715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try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: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  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kates_grade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grades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b="1" dirty="0">
                <a:solidFill>
                  <a:srgbClr val="808080"/>
                </a:solidFill>
                <a:highlight>
                  <a:srgbClr val="FFFFFF"/>
                </a:highlight>
                <a:latin typeface="Courier New"/>
              </a:rPr>
              <a:t>"Kate"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</a:p>
          <a:p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except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KeyError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: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   </a:t>
            </a:r>
          </a:p>
          <a:p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</a:t>
            </a:r>
            <a:r>
              <a:rPr lang="nn-NO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print</a:t>
            </a:r>
            <a:r>
              <a:rPr lang="nn-NO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nn-NO" b="1" dirty="0">
                <a:solidFill>
                  <a:srgbClr val="808080"/>
                </a:solidFill>
                <a:highlight>
                  <a:srgbClr val="FFFFFF"/>
                </a:highlight>
                <a:latin typeface="Courier New"/>
              </a:rPr>
              <a:t>"no grade for Kate!"</a:t>
            </a:r>
            <a:endParaRPr lang="nn-NO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384742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1DF00-1EA8-234D-8152-C0AB0FE99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46C99-495D-E646-A91C-49956EC29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865C9-E4F8-1D42-A150-B5DF5B759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BF17BB-C03C-964E-B207-2DD8CB40C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51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C5346C-4A1F-F24D-8185-996B319A51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42" t="4376" r="18254" b="46984"/>
          <a:stretch/>
        </p:blipFill>
        <p:spPr>
          <a:xfrm>
            <a:off x="314325" y="351539"/>
            <a:ext cx="7952037" cy="48736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FAF10E-19BD-1B48-A6F8-2A5F8019CF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43" t="53016" r="46230" b="9999"/>
          <a:stretch/>
        </p:blipFill>
        <p:spPr>
          <a:xfrm>
            <a:off x="6585857" y="2271936"/>
            <a:ext cx="3154358" cy="337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622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 - 2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125" y="1528762"/>
            <a:ext cx="8229600" cy="609600"/>
          </a:xfrm>
        </p:spPr>
        <p:txBody>
          <a:bodyPr/>
          <a:lstStyle/>
          <a:p>
            <a:r>
              <a:rPr lang="en-US" dirty="0"/>
              <a:t>Check for existence of key</a:t>
            </a:r>
          </a:p>
        </p:txBody>
      </p:sp>
      <p:sp>
        <p:nvSpPr>
          <p:cNvPr id="5" name="Rectangle 4"/>
          <p:cNvSpPr/>
          <p:nvPr/>
        </p:nvSpPr>
        <p:spPr>
          <a:xfrm>
            <a:off x="771525" y="2138362"/>
            <a:ext cx="8077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joel_has_grade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808080"/>
                </a:solidFill>
                <a:highlight>
                  <a:srgbClr val="FFFFFF"/>
                </a:highlight>
                <a:latin typeface="Courier New"/>
              </a:rPr>
              <a:t>"Joel"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in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grades     </a:t>
            </a:r>
            <a:r>
              <a:rPr lang="en-US" b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# True 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kate_has_grade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808080"/>
                </a:solidFill>
                <a:highlight>
                  <a:srgbClr val="FFFFFF"/>
                </a:highlight>
                <a:latin typeface="Courier New"/>
              </a:rPr>
              <a:t>"Kate"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in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grades     </a:t>
            </a:r>
            <a:r>
              <a:rPr lang="en-US" b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# False 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71525" y="3445192"/>
            <a:ext cx="7239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joels_grade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grades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.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get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en-US" b="1" dirty="0">
                <a:solidFill>
                  <a:srgbClr val="808080"/>
                </a:solidFill>
                <a:highlight>
                  <a:srgbClr val="FFFFFF"/>
                </a:highlight>
                <a:latin typeface="Courier New"/>
              </a:rPr>
              <a:t>"Joel"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,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0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)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  </a:t>
            </a:r>
            <a:r>
              <a:rPr lang="en-US" b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# equals 80 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kates_grade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grades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.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get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en-US" b="1" dirty="0">
                <a:solidFill>
                  <a:srgbClr val="808080"/>
                </a:solidFill>
                <a:highlight>
                  <a:srgbClr val="FFFFFF"/>
                </a:highlight>
                <a:latin typeface="Courier New"/>
              </a:rPr>
              <a:t>"Kate"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,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0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)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  </a:t>
            </a:r>
            <a:r>
              <a:rPr lang="en-US" b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# equals 0 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no_ones_grade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grades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.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get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en-US" b="1" dirty="0">
                <a:solidFill>
                  <a:srgbClr val="808080"/>
                </a:solidFill>
                <a:highlight>
                  <a:srgbClr val="FFFFFF"/>
                </a:highlight>
                <a:latin typeface="Courier New"/>
              </a:rPr>
              <a:t>"No One"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)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 </a:t>
            </a:r>
            <a:r>
              <a:rPr lang="en-US" b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# default </a:t>
            </a:r>
            <a:r>
              <a:rPr lang="en-US" b="1" dirty="0" err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default</a:t>
            </a:r>
            <a:r>
              <a:rPr lang="en-US" b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 is None 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19125" y="2900361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/>
              <a:t>Use “get” to avoid </a:t>
            </a:r>
            <a:r>
              <a:rPr lang="en-US" sz="3200" dirty="0" err="1"/>
              <a:t>keyError</a:t>
            </a:r>
            <a:r>
              <a:rPr lang="en-US" sz="3200" dirty="0"/>
              <a:t> and add default value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19125" y="4881561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/>
              <a:t>Get all items</a:t>
            </a:r>
          </a:p>
        </p:txBody>
      </p:sp>
      <p:sp>
        <p:nvSpPr>
          <p:cNvPr id="9" name="Rectangle 8"/>
          <p:cNvSpPr/>
          <p:nvPr/>
        </p:nvSpPr>
        <p:spPr>
          <a:xfrm>
            <a:off x="619125" y="5649097"/>
            <a:ext cx="8458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all_keys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grades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.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keys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()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</a:t>
            </a:r>
            <a:r>
              <a:rPr lang="en-US" b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# return a list of all keys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all_values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grades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.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values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()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# return a list of all values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all_pairs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grades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.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items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()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# a list of (key, value) </a:t>
            </a:r>
            <a:r>
              <a:rPr lang="en-US" b="1" dirty="0" err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tuples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62423" y="4646799"/>
            <a:ext cx="5238751" cy="92333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#Which of the following is faster?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urier New"/>
              </a:rPr>
              <a:t>'Joel'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in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grades # faster. 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Hashtable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</a:p>
          <a:p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urier New"/>
              </a:rPr>
              <a:t>'Joel'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in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all_keys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 # slower. List.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24A1EE-EC09-CE4F-A617-2A8EE70EF2DC}"/>
              </a:ext>
            </a:extLst>
          </p:cNvPr>
          <p:cNvSpPr txBox="1"/>
          <p:nvPr/>
        </p:nvSpPr>
        <p:spPr>
          <a:xfrm>
            <a:off x="9886949" y="4508299"/>
            <a:ext cx="1995487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 python3, The following will not return lists but </a:t>
            </a:r>
            <a:r>
              <a:rPr lang="en-US" dirty="0" err="1"/>
              <a:t>iterable</a:t>
            </a:r>
            <a:r>
              <a:rPr lang="en-US" dirty="0"/>
              <a:t> objects</a:t>
            </a:r>
          </a:p>
        </p:txBody>
      </p:sp>
    </p:spTree>
    <p:extLst>
      <p:ext uri="{BB962C8B-B14F-4D97-AF65-F5344CB8AC3E}">
        <p14:creationId xmlns:p14="http://schemas.microsoft.com/office/powerpoint/2010/main" val="101601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allAtOnce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to know!</a:t>
            </a:r>
          </a:p>
        </p:txBody>
      </p:sp>
      <p:sp>
        <p:nvSpPr>
          <p:cNvPr id="7" name="Rectangle 6"/>
          <p:cNvSpPr/>
          <p:nvPr/>
        </p:nvSpPr>
        <p:spPr>
          <a:xfrm>
            <a:off x="438150" y="1571625"/>
            <a:ext cx="3062288" cy="207168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a 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pt-BR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pt-BR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0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,</a:t>
            </a:r>
            <a:r>
              <a:rPr lang="pt-BR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pt-BR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0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,</a:t>
            </a:r>
            <a:r>
              <a:rPr lang="pt-BR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pt-BR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0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,</a:t>
            </a:r>
            <a:r>
              <a:rPr lang="pt-BR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pt-BR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endParaRPr lang="pt-BR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any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a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)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Out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135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]: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True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all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a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)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Out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136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]: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False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7738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1300162" y="1674675"/>
            <a:ext cx="6934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try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:</a:t>
            </a:r>
            <a:endParaRPr lang="en-US" sz="2400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print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2400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0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/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2400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0</a:t>
            </a:r>
            <a:endParaRPr lang="en-US" sz="2400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except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ZeroDivisionError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:</a:t>
            </a:r>
            <a:endParaRPr lang="en-US" sz="2400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print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en-US" sz="2400" b="1" dirty="0">
                <a:solidFill>
                  <a:srgbClr val="808080"/>
                </a:solidFill>
                <a:highlight>
                  <a:srgbClr val="FFFFFF"/>
                </a:highlight>
                <a:latin typeface="Courier New"/>
              </a:rPr>
              <a:t>"cannot divide by zero"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)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1300162" y="3872985"/>
            <a:ext cx="7543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https://docs.python.org/3/tutorial/errors.html</a:t>
            </a:r>
          </a:p>
        </p:txBody>
      </p:sp>
    </p:spTree>
    <p:extLst>
      <p:ext uri="{BB962C8B-B14F-4D97-AF65-F5344CB8AC3E}">
        <p14:creationId xmlns:p14="http://schemas.microsoft.com/office/powerpoint/2010/main" val="1156263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- 1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312" y="1343025"/>
            <a:ext cx="8229600" cy="457199"/>
          </a:xfrm>
        </p:spPr>
        <p:txBody>
          <a:bodyPr>
            <a:noAutofit/>
          </a:bodyPr>
          <a:lstStyle/>
          <a:p>
            <a:r>
              <a:rPr lang="en-US" sz="2400" dirty="0"/>
              <a:t>Functions are defined using </a:t>
            </a:r>
            <a:r>
              <a:rPr lang="en-US" sz="2400" i="1" dirty="0"/>
              <a:t>def</a:t>
            </a:r>
          </a:p>
        </p:txBody>
      </p:sp>
      <p:sp>
        <p:nvSpPr>
          <p:cNvPr id="4" name="Rectangle 3"/>
          <p:cNvSpPr/>
          <p:nvPr/>
        </p:nvSpPr>
        <p:spPr>
          <a:xfrm>
            <a:off x="595311" y="1729292"/>
            <a:ext cx="8077201" cy="193899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def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2000" b="1" dirty="0">
                <a:solidFill>
                  <a:srgbClr val="FF00FF"/>
                </a:solidFill>
                <a:highlight>
                  <a:srgbClr val="FFFFFF"/>
                </a:highlight>
                <a:latin typeface="Courier New"/>
              </a:rPr>
              <a:t>double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x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):</a:t>
            </a:r>
            <a:endParaRPr lang="en-US" sz="2000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   </a:t>
            </a:r>
            <a:r>
              <a:rPr lang="en-US" sz="2000" dirty="0">
                <a:solidFill>
                  <a:srgbClr val="FF8000"/>
                </a:solidFill>
                <a:highlight>
                  <a:srgbClr val="FFFFFF"/>
                </a:highlight>
                <a:latin typeface="Courier New"/>
              </a:rPr>
              <a:t>"""this is where you put an optional </a:t>
            </a:r>
            <a:r>
              <a:rPr lang="en-US" sz="2000" dirty="0" err="1">
                <a:solidFill>
                  <a:srgbClr val="FF8000"/>
                </a:solidFill>
                <a:highlight>
                  <a:srgbClr val="FFFFFF"/>
                </a:highlight>
                <a:latin typeface="Courier New"/>
              </a:rPr>
              <a:t>docstring</a:t>
            </a:r>
            <a:endParaRPr lang="en-US" sz="2000" dirty="0">
              <a:solidFill>
                <a:srgbClr val="FF8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sz="2000" dirty="0">
                <a:solidFill>
                  <a:srgbClr val="FF8000"/>
                </a:solidFill>
                <a:highlight>
                  <a:srgbClr val="FFFFFF"/>
                </a:highlight>
                <a:latin typeface="Courier New"/>
              </a:rPr>
              <a:t>    that explains what the function does.</a:t>
            </a:r>
          </a:p>
          <a:p>
            <a:r>
              <a:rPr lang="en-US" sz="2000" dirty="0">
                <a:solidFill>
                  <a:srgbClr val="FF8000"/>
                </a:solidFill>
                <a:highlight>
                  <a:srgbClr val="FFFFFF"/>
                </a:highlight>
                <a:latin typeface="Courier New"/>
              </a:rPr>
              <a:t>    for example, this function multiplies its </a:t>
            </a:r>
            <a:br>
              <a:rPr lang="en-US" sz="2000" dirty="0">
                <a:solidFill>
                  <a:srgbClr val="FF8000"/>
                </a:solidFill>
                <a:highlight>
                  <a:srgbClr val="FFFFFF"/>
                </a:highlight>
                <a:latin typeface="Courier New"/>
              </a:rPr>
            </a:br>
            <a:r>
              <a:rPr lang="en-US" sz="2000" dirty="0">
                <a:solidFill>
                  <a:srgbClr val="FF8000"/>
                </a:solidFill>
                <a:highlight>
                  <a:srgbClr val="FFFFFF"/>
                </a:highlight>
                <a:latin typeface="Courier New"/>
              </a:rPr>
              <a:t>    input by 2"""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   </a:t>
            </a:r>
            <a:r>
              <a:rPr lang="en-US" sz="20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return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x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*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2000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2</a:t>
            </a:r>
            <a:endParaRPr lang="en-US" sz="2000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95312" y="3821671"/>
            <a:ext cx="83820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400" dirty="0"/>
              <a:t>You can call a function after it is defined</a:t>
            </a:r>
          </a:p>
        </p:txBody>
      </p:sp>
      <p:sp>
        <p:nvSpPr>
          <p:cNvPr id="6" name="Rectangle 5"/>
          <p:cNvSpPr/>
          <p:nvPr/>
        </p:nvSpPr>
        <p:spPr>
          <a:xfrm>
            <a:off x="835849" y="4245535"/>
            <a:ext cx="38779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z </a:t>
            </a:r>
            <a:r>
              <a:rPr lang="pl-PL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pl-PL" sz="20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double</a:t>
            </a:r>
            <a:r>
              <a:rPr lang="pl-PL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pl-PL" sz="2000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10</a:t>
            </a:r>
            <a:r>
              <a:rPr lang="pl-PL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)</a:t>
            </a:r>
            <a:r>
              <a:rPr lang="pl-PL" sz="20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pl-PL" sz="2000" b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# z is 20</a:t>
            </a:r>
            <a:endParaRPr lang="en-US" sz="20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95312" y="4558609"/>
            <a:ext cx="83820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400" dirty="0"/>
              <a:t>You can give default values to parameters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00112" y="5027477"/>
            <a:ext cx="7772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def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2000" b="1" dirty="0" err="1">
                <a:solidFill>
                  <a:srgbClr val="FF00FF"/>
                </a:solidFill>
                <a:highlight>
                  <a:srgbClr val="FFFFFF"/>
                </a:highlight>
                <a:latin typeface="Courier New"/>
              </a:rPr>
              <a:t>my_print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message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sz="2000" b="1" dirty="0">
                <a:solidFill>
                  <a:srgbClr val="808080"/>
                </a:solidFill>
                <a:highlight>
                  <a:srgbClr val="FFFFFF"/>
                </a:highlight>
                <a:latin typeface="Courier New"/>
              </a:rPr>
              <a:t>"my default message"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):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</a:t>
            </a:r>
          </a:p>
          <a:p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</a:t>
            </a:r>
            <a:r>
              <a:rPr lang="en-US" sz="20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print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(message)</a:t>
            </a:r>
          </a:p>
          <a:p>
            <a:endParaRPr lang="en-US" sz="2000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my_print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en-US" sz="2000" b="1" dirty="0">
                <a:solidFill>
                  <a:srgbClr val="808080"/>
                </a:solidFill>
                <a:highlight>
                  <a:srgbClr val="FFFFFF"/>
                </a:highlight>
                <a:latin typeface="Courier New"/>
              </a:rPr>
              <a:t>"hello"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)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2000" b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# prints 'hello'</a:t>
            </a:r>
            <a:endParaRPr lang="en-US" sz="2000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my_print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()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2000" b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# prints 'my default message‘</a:t>
            </a:r>
            <a:endParaRPr lang="en-US" sz="2000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5434841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- 2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766888"/>
            <a:ext cx="8229600" cy="457199"/>
          </a:xfrm>
        </p:spPr>
        <p:txBody>
          <a:bodyPr>
            <a:noAutofit/>
          </a:bodyPr>
          <a:lstStyle/>
          <a:p>
            <a:r>
              <a:rPr lang="en-US" sz="2400" dirty="0"/>
              <a:t>Sometimes it is useful to specify arguments by name</a:t>
            </a:r>
            <a:endParaRPr lang="en-US" sz="2400" i="1" dirty="0"/>
          </a:p>
        </p:txBody>
      </p:sp>
      <p:sp>
        <p:nvSpPr>
          <p:cNvPr id="9" name="Rectangle 8"/>
          <p:cNvSpPr/>
          <p:nvPr/>
        </p:nvSpPr>
        <p:spPr>
          <a:xfrm>
            <a:off x="571500" y="2376487"/>
            <a:ext cx="7772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def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2400" b="1" dirty="0">
                <a:solidFill>
                  <a:srgbClr val="FF00FF"/>
                </a:solidFill>
                <a:highlight>
                  <a:srgbClr val="FFFFFF"/>
                </a:highlight>
                <a:latin typeface="Courier New"/>
              </a:rPr>
              <a:t>subtract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a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sz="2400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0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,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b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sz="2400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0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):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</a:t>
            </a:r>
          </a:p>
          <a:p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return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a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–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b</a:t>
            </a:r>
          </a:p>
          <a:p>
            <a:endParaRPr lang="en-US" sz="2400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subtract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en-US" sz="2400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10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,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2400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5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)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2400" b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# returns 5</a:t>
            </a:r>
            <a:endParaRPr lang="en-US" sz="2400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subtract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en-US" sz="2400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0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,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2400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5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)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2400" b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# returns -5</a:t>
            </a:r>
            <a:endParaRPr lang="en-US" sz="2400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subtract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b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2400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5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)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2400" b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# same as above</a:t>
            </a:r>
            <a:endParaRPr lang="en-US" sz="2400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subtract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b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2400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5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,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a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2400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0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)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2400" b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# same as above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422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- 3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8301" y="1462111"/>
            <a:ext cx="8229600" cy="1066800"/>
          </a:xfrm>
        </p:spPr>
        <p:txBody>
          <a:bodyPr>
            <a:normAutofit/>
          </a:bodyPr>
          <a:lstStyle/>
          <a:p>
            <a:r>
              <a:rPr lang="en-US" sz="2800" dirty="0"/>
              <a:t>Functions are objects too</a:t>
            </a:r>
          </a:p>
        </p:txBody>
      </p:sp>
      <p:sp>
        <p:nvSpPr>
          <p:cNvPr id="4" name="Rectangle 3"/>
          <p:cNvSpPr/>
          <p:nvPr/>
        </p:nvSpPr>
        <p:spPr>
          <a:xfrm>
            <a:off x="782240" y="2419397"/>
            <a:ext cx="4986338" cy="193899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80"/>
                </a:solidFill>
              </a:rPr>
              <a:t>In [</a:t>
            </a:r>
            <a:r>
              <a:rPr lang="en-US" sz="2400" b="1" dirty="0">
                <a:solidFill>
                  <a:srgbClr val="000080"/>
                </a:solidFill>
              </a:rPr>
              <a:t>12</a:t>
            </a:r>
            <a:r>
              <a:rPr lang="en-US" sz="2400" dirty="0">
                <a:solidFill>
                  <a:srgbClr val="000080"/>
                </a:solidFill>
              </a:rPr>
              <a:t>]:</a:t>
            </a:r>
            <a:r>
              <a:rPr lang="en-US" sz="2400" dirty="0"/>
              <a:t> def double(x): return x * 2</a:t>
            </a:r>
          </a:p>
          <a:p>
            <a:r>
              <a:rPr lang="en-US" sz="2400" dirty="0">
                <a:solidFill>
                  <a:srgbClr val="000080"/>
                </a:solidFill>
              </a:rPr>
              <a:t>    ...:</a:t>
            </a:r>
            <a:r>
              <a:rPr lang="en-US" sz="2400" dirty="0"/>
              <a:t> DD = double;</a:t>
            </a:r>
          </a:p>
          <a:p>
            <a:r>
              <a:rPr lang="en-US" sz="2400" dirty="0">
                <a:solidFill>
                  <a:srgbClr val="000080"/>
                </a:solidFill>
              </a:rPr>
              <a:t>    ...:</a:t>
            </a:r>
            <a:r>
              <a:rPr lang="en-US" sz="2400" dirty="0"/>
              <a:t> DD(2)</a:t>
            </a:r>
          </a:p>
          <a:p>
            <a:r>
              <a:rPr lang="en-US" sz="2400" dirty="0">
                <a:solidFill>
                  <a:srgbClr val="000080"/>
                </a:solidFill>
              </a:rPr>
              <a:t>    ...:</a:t>
            </a:r>
            <a:r>
              <a:rPr lang="en-US" sz="2400" dirty="0"/>
              <a:t> </a:t>
            </a:r>
          </a:p>
          <a:p>
            <a:r>
              <a:rPr lang="en-US" sz="2400" dirty="0">
                <a:solidFill>
                  <a:srgbClr val="8B0000"/>
                </a:solidFill>
              </a:rPr>
              <a:t>Out[</a:t>
            </a:r>
            <a:r>
              <a:rPr lang="en-US" sz="2400" b="1" dirty="0">
                <a:solidFill>
                  <a:srgbClr val="8B0000"/>
                </a:solidFill>
              </a:rPr>
              <a:t>12</a:t>
            </a:r>
            <a:r>
              <a:rPr lang="en-US" sz="2400" dirty="0">
                <a:solidFill>
                  <a:srgbClr val="8B0000"/>
                </a:solidFill>
              </a:rPr>
              <a:t>]:</a:t>
            </a:r>
            <a:r>
              <a:rPr lang="en-US" sz="2400" dirty="0"/>
              <a:t> 4</a:t>
            </a:r>
          </a:p>
        </p:txBody>
      </p:sp>
      <p:sp>
        <p:nvSpPr>
          <p:cNvPr id="6" name="Rectangle 5"/>
          <p:cNvSpPr/>
          <p:nvPr/>
        </p:nvSpPr>
        <p:spPr>
          <a:xfrm>
            <a:off x="6350793" y="2419397"/>
            <a:ext cx="5641182" cy="230832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80"/>
                </a:solidFill>
              </a:rPr>
              <a:t>In [</a:t>
            </a:r>
            <a:r>
              <a:rPr lang="en-US" sz="2400" b="1" dirty="0">
                <a:solidFill>
                  <a:srgbClr val="000080"/>
                </a:solidFill>
              </a:rPr>
              <a:t>16</a:t>
            </a:r>
            <a:r>
              <a:rPr lang="en-US" sz="2400" dirty="0">
                <a:solidFill>
                  <a:srgbClr val="000080"/>
                </a:solidFill>
              </a:rPr>
              <a:t>]:</a:t>
            </a:r>
            <a:r>
              <a:rPr lang="en-US" sz="2400" dirty="0"/>
              <a:t> def </a:t>
            </a:r>
            <a:r>
              <a:rPr lang="en-US" sz="2400" dirty="0" err="1"/>
              <a:t>apply_to_one</a:t>
            </a:r>
            <a:r>
              <a:rPr lang="en-US" sz="2400" dirty="0"/>
              <a:t>(f):</a:t>
            </a:r>
          </a:p>
          <a:p>
            <a:r>
              <a:rPr lang="en-US" sz="2400" dirty="0">
                <a:solidFill>
                  <a:srgbClr val="000080"/>
                </a:solidFill>
              </a:rPr>
              <a:t>                 ...:</a:t>
            </a:r>
            <a:r>
              <a:rPr lang="en-US" sz="2400" dirty="0"/>
              <a:t> return f(1)</a:t>
            </a:r>
          </a:p>
          <a:p>
            <a:r>
              <a:rPr lang="en-US" sz="2400" dirty="0">
                <a:solidFill>
                  <a:srgbClr val="000080"/>
                </a:solidFill>
              </a:rPr>
              <a:t>        ...:</a:t>
            </a:r>
            <a:r>
              <a:rPr lang="en-US" sz="2400" dirty="0"/>
              <a:t> x=</a:t>
            </a:r>
            <a:r>
              <a:rPr lang="en-US" sz="2400" dirty="0" err="1"/>
              <a:t>apply_to_one</a:t>
            </a:r>
            <a:r>
              <a:rPr lang="en-US" sz="2400" dirty="0"/>
              <a:t>(DD)</a:t>
            </a:r>
          </a:p>
          <a:p>
            <a:r>
              <a:rPr lang="en-US" sz="2400" dirty="0">
                <a:solidFill>
                  <a:srgbClr val="000080"/>
                </a:solidFill>
              </a:rPr>
              <a:t>        ...:</a:t>
            </a:r>
            <a:r>
              <a:rPr lang="en-US" sz="2400" dirty="0"/>
              <a:t> x</a:t>
            </a:r>
          </a:p>
          <a:p>
            <a:r>
              <a:rPr lang="en-US" sz="2400" dirty="0">
                <a:solidFill>
                  <a:srgbClr val="000080"/>
                </a:solidFill>
              </a:rPr>
              <a:t>        ...:</a:t>
            </a:r>
            <a:r>
              <a:rPr lang="en-US" sz="2400" dirty="0"/>
              <a:t> </a:t>
            </a:r>
          </a:p>
          <a:p>
            <a:r>
              <a:rPr lang="en-US" sz="2400" dirty="0">
                <a:solidFill>
                  <a:srgbClr val="8B0000"/>
                </a:solidFill>
              </a:rPr>
              <a:t>Out[</a:t>
            </a:r>
            <a:r>
              <a:rPr lang="en-US" sz="2400" b="1" dirty="0">
                <a:solidFill>
                  <a:srgbClr val="8B0000"/>
                </a:solidFill>
              </a:rPr>
              <a:t>16</a:t>
            </a:r>
            <a:r>
              <a:rPr lang="en-US" sz="2400" dirty="0">
                <a:solidFill>
                  <a:srgbClr val="8B0000"/>
                </a:solidFill>
              </a:rPr>
              <a:t>]:</a:t>
            </a:r>
            <a:r>
              <a:rPr lang="en-US" sz="2400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3167232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– lambda expression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00201"/>
            <a:ext cx="9582150" cy="1219200"/>
          </a:xfrm>
        </p:spPr>
        <p:txBody>
          <a:bodyPr/>
          <a:lstStyle/>
          <a:p>
            <a:r>
              <a:rPr lang="en-US" dirty="0"/>
              <a:t>Small anonymous functions can be created with the </a:t>
            </a:r>
            <a:r>
              <a:rPr lang="en-US" dirty="0">
                <a:hlinkClick r:id="rId3"/>
              </a:rPr>
              <a:t>lambda</a:t>
            </a:r>
            <a:r>
              <a:rPr lang="en-US" dirty="0"/>
              <a:t> keyword.</a:t>
            </a:r>
          </a:p>
        </p:txBody>
      </p:sp>
      <p:sp>
        <p:nvSpPr>
          <p:cNvPr id="4" name="Rectangle 3"/>
          <p:cNvSpPr/>
          <p:nvPr/>
        </p:nvSpPr>
        <p:spPr>
          <a:xfrm>
            <a:off x="628650" y="4642783"/>
            <a:ext cx="638175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The power of lambda is better shown when you use them as an anonymous function inside another function.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7431882" y="3480913"/>
            <a:ext cx="3386138" cy="255454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80"/>
                </a:solidFill>
              </a:rPr>
              <a:t>def </a:t>
            </a:r>
            <a:r>
              <a:rPr lang="en-US" sz="2000" dirty="0" err="1">
                <a:solidFill>
                  <a:srgbClr val="000080"/>
                </a:solidFill>
              </a:rPr>
              <a:t>myfunc</a:t>
            </a:r>
            <a:r>
              <a:rPr lang="en-US" sz="2000" dirty="0">
                <a:solidFill>
                  <a:srgbClr val="000080"/>
                </a:solidFill>
              </a:rPr>
              <a:t>(n):</a:t>
            </a:r>
          </a:p>
          <a:p>
            <a:r>
              <a:rPr lang="en-US" sz="2000" dirty="0">
                <a:solidFill>
                  <a:srgbClr val="000080"/>
                </a:solidFill>
              </a:rPr>
              <a:t>  return lambda a : a * n</a:t>
            </a:r>
          </a:p>
          <a:p>
            <a:endParaRPr lang="en-US" sz="2000" dirty="0">
              <a:solidFill>
                <a:srgbClr val="000080"/>
              </a:solidFill>
            </a:endParaRPr>
          </a:p>
          <a:p>
            <a:r>
              <a:rPr lang="en-US" sz="2000" dirty="0" err="1">
                <a:solidFill>
                  <a:srgbClr val="000080"/>
                </a:solidFill>
              </a:rPr>
              <a:t>mydoubler</a:t>
            </a:r>
            <a:r>
              <a:rPr lang="en-US" sz="2000" dirty="0">
                <a:solidFill>
                  <a:srgbClr val="000080"/>
                </a:solidFill>
              </a:rPr>
              <a:t> = </a:t>
            </a:r>
            <a:r>
              <a:rPr lang="en-US" sz="2000" dirty="0" err="1">
                <a:solidFill>
                  <a:srgbClr val="000080"/>
                </a:solidFill>
              </a:rPr>
              <a:t>myfunc</a:t>
            </a:r>
            <a:r>
              <a:rPr lang="en-US" sz="2000" dirty="0">
                <a:solidFill>
                  <a:srgbClr val="000080"/>
                </a:solidFill>
              </a:rPr>
              <a:t>(2)</a:t>
            </a:r>
          </a:p>
          <a:p>
            <a:r>
              <a:rPr lang="en-US" sz="2000" dirty="0" err="1">
                <a:solidFill>
                  <a:srgbClr val="000080"/>
                </a:solidFill>
              </a:rPr>
              <a:t>mytripler</a:t>
            </a:r>
            <a:r>
              <a:rPr lang="en-US" sz="2000" dirty="0">
                <a:solidFill>
                  <a:srgbClr val="000080"/>
                </a:solidFill>
              </a:rPr>
              <a:t> = </a:t>
            </a:r>
            <a:r>
              <a:rPr lang="en-US" sz="2000" dirty="0" err="1">
                <a:solidFill>
                  <a:srgbClr val="000080"/>
                </a:solidFill>
              </a:rPr>
              <a:t>myfunc</a:t>
            </a:r>
            <a:r>
              <a:rPr lang="en-US" sz="2000" dirty="0">
                <a:solidFill>
                  <a:srgbClr val="000080"/>
                </a:solidFill>
              </a:rPr>
              <a:t>(3)</a:t>
            </a:r>
          </a:p>
          <a:p>
            <a:endParaRPr lang="en-US" sz="2000" dirty="0">
              <a:solidFill>
                <a:srgbClr val="000080"/>
              </a:solidFill>
            </a:endParaRPr>
          </a:p>
          <a:p>
            <a:r>
              <a:rPr lang="en-US" sz="2000" dirty="0">
                <a:solidFill>
                  <a:srgbClr val="000080"/>
                </a:solidFill>
              </a:rPr>
              <a:t>print(</a:t>
            </a:r>
            <a:r>
              <a:rPr lang="en-US" sz="2000" dirty="0" err="1">
                <a:solidFill>
                  <a:srgbClr val="000080"/>
                </a:solidFill>
              </a:rPr>
              <a:t>mydoubler</a:t>
            </a:r>
            <a:r>
              <a:rPr lang="en-US" sz="2000" dirty="0">
                <a:solidFill>
                  <a:srgbClr val="000080"/>
                </a:solidFill>
              </a:rPr>
              <a:t>(11)) </a:t>
            </a:r>
          </a:p>
          <a:p>
            <a:r>
              <a:rPr lang="en-US" sz="2000" dirty="0">
                <a:solidFill>
                  <a:srgbClr val="000080"/>
                </a:solidFill>
              </a:rPr>
              <a:t>print(</a:t>
            </a:r>
            <a:r>
              <a:rPr lang="en-US" sz="2000" dirty="0" err="1">
                <a:solidFill>
                  <a:srgbClr val="000080"/>
                </a:solidFill>
              </a:rPr>
              <a:t>mytripler</a:t>
            </a:r>
            <a:r>
              <a:rPr lang="en-US" sz="2000" dirty="0">
                <a:solidFill>
                  <a:srgbClr val="000080"/>
                </a:solidFill>
              </a:rPr>
              <a:t>(11))</a:t>
            </a:r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D84E0F-EF8F-4045-B88A-797023A80C55}"/>
              </a:ext>
            </a:extLst>
          </p:cNvPr>
          <p:cNvSpPr/>
          <p:nvPr/>
        </p:nvSpPr>
        <p:spPr>
          <a:xfrm>
            <a:off x="628650" y="1985309"/>
            <a:ext cx="84963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A lambda function can take any number of arguments, but can only have one expression.</a:t>
            </a:r>
            <a:endParaRPr lang="en-US" b="0" i="0" u="none" strike="noStrike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A87763-A07C-BE4F-8EAB-5E166BA4F9E6}"/>
              </a:ext>
            </a:extLst>
          </p:cNvPr>
          <p:cNvSpPr/>
          <p:nvPr/>
        </p:nvSpPr>
        <p:spPr>
          <a:xfrm>
            <a:off x="628650" y="3016748"/>
            <a:ext cx="3438525" cy="147732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x = lambda a : a + 10</a:t>
            </a:r>
          </a:p>
          <a:p>
            <a:r>
              <a:rPr lang="en-US" dirty="0"/>
              <a:t>print(x(5))</a:t>
            </a:r>
          </a:p>
          <a:p>
            <a:endParaRPr lang="en-US" dirty="0"/>
          </a:p>
          <a:p>
            <a:r>
              <a:rPr lang="en-US" dirty="0"/>
              <a:t>x = lambda a, b, c : a * b - c</a:t>
            </a:r>
          </a:p>
          <a:p>
            <a:r>
              <a:rPr lang="en-US" dirty="0"/>
              <a:t>print(x(5, 6, 2))</a:t>
            </a:r>
          </a:p>
        </p:txBody>
      </p:sp>
    </p:spTree>
    <p:extLst>
      <p:ext uri="{BB962C8B-B14F-4D97-AF65-F5344CB8AC3E}">
        <p14:creationId xmlns:p14="http://schemas.microsoft.com/office/powerpoint/2010/main" val="14585575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expression - 2</a:t>
            </a:r>
          </a:p>
        </p:txBody>
      </p:sp>
      <p:sp>
        <p:nvSpPr>
          <p:cNvPr id="5" name="Rectangle 4"/>
          <p:cNvSpPr/>
          <p:nvPr/>
        </p:nvSpPr>
        <p:spPr>
          <a:xfrm>
            <a:off x="771525" y="1560195"/>
            <a:ext cx="8286750" cy="193899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pairs = [(2, 'two'), (3, 'three'), (1, 'one'), (4, 'four')]</a:t>
            </a:r>
          </a:p>
          <a:p>
            <a:r>
              <a:rPr lang="en-US" sz="2400" dirty="0" err="1"/>
              <a:t>pairs.sort</a:t>
            </a:r>
            <a:r>
              <a:rPr lang="en-US" sz="2400" dirty="0"/>
              <a:t>(key = lambda pair: pair[0])</a:t>
            </a:r>
          </a:p>
          <a:p>
            <a:r>
              <a:rPr lang="en-US" sz="2400" dirty="0"/>
              <a:t>print (pairs)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8B0000"/>
                </a:solidFill>
              </a:rPr>
              <a:t>Out[</a:t>
            </a:r>
            <a:r>
              <a:rPr lang="en-US" sz="2400" b="1" dirty="0">
                <a:solidFill>
                  <a:srgbClr val="8B0000"/>
                </a:solidFill>
              </a:rPr>
              <a:t>22</a:t>
            </a:r>
            <a:r>
              <a:rPr lang="en-US" sz="2400" dirty="0">
                <a:solidFill>
                  <a:srgbClr val="8B0000"/>
                </a:solidFill>
              </a:rPr>
              <a:t>]:</a:t>
            </a:r>
            <a:r>
              <a:rPr lang="en-US" sz="2400" dirty="0"/>
              <a:t> [(1, 'one'), (2, 'two'), (3, 'three'), (4, 'four')]</a:t>
            </a:r>
          </a:p>
        </p:txBody>
      </p:sp>
      <p:sp>
        <p:nvSpPr>
          <p:cNvPr id="7" name="Rectangle 6"/>
          <p:cNvSpPr/>
          <p:nvPr/>
        </p:nvSpPr>
        <p:spPr>
          <a:xfrm>
            <a:off x="771525" y="3863368"/>
            <a:ext cx="8286750" cy="193899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80"/>
                </a:solidFill>
              </a:rPr>
              <a:t>def </a:t>
            </a:r>
            <a:r>
              <a:rPr lang="en-US" sz="2400" dirty="0" err="1">
                <a:solidFill>
                  <a:srgbClr val="000080"/>
                </a:solidFill>
              </a:rPr>
              <a:t>getKey</a:t>
            </a:r>
            <a:r>
              <a:rPr lang="en-US" sz="2400" dirty="0">
                <a:solidFill>
                  <a:srgbClr val="000080"/>
                </a:solidFill>
              </a:rPr>
              <a:t>(pair): return pair[0]</a:t>
            </a:r>
          </a:p>
          <a:p>
            <a:r>
              <a:rPr lang="en-US" sz="2400" dirty="0" err="1">
                <a:solidFill>
                  <a:srgbClr val="000080"/>
                </a:solidFill>
              </a:rPr>
              <a:t>pairs.sort</a:t>
            </a:r>
            <a:r>
              <a:rPr lang="en-US" sz="2400" dirty="0">
                <a:solidFill>
                  <a:srgbClr val="000080"/>
                </a:solidFill>
              </a:rPr>
              <a:t>(key=</a:t>
            </a:r>
            <a:r>
              <a:rPr lang="en-US" sz="2400" dirty="0" err="1">
                <a:solidFill>
                  <a:srgbClr val="000080"/>
                </a:solidFill>
              </a:rPr>
              <a:t>getKey</a:t>
            </a:r>
            <a:r>
              <a:rPr lang="en-US" sz="2400" dirty="0">
                <a:solidFill>
                  <a:srgbClr val="000080"/>
                </a:solidFill>
              </a:rPr>
              <a:t>)</a:t>
            </a:r>
          </a:p>
          <a:p>
            <a:r>
              <a:rPr lang="en-US" sz="2400" dirty="0">
                <a:solidFill>
                  <a:srgbClr val="000080"/>
                </a:solidFill>
              </a:rPr>
              <a:t>print (pairs)</a:t>
            </a:r>
          </a:p>
          <a:p>
            <a:endParaRPr lang="en-US" sz="2400" dirty="0">
              <a:solidFill>
                <a:srgbClr val="8B0000"/>
              </a:solidFill>
            </a:endParaRPr>
          </a:p>
          <a:p>
            <a:r>
              <a:rPr lang="en-US" sz="2400" dirty="0">
                <a:solidFill>
                  <a:srgbClr val="8B0000"/>
                </a:solidFill>
              </a:rPr>
              <a:t>Out[</a:t>
            </a:r>
            <a:r>
              <a:rPr lang="en-US" sz="2400" b="1" dirty="0">
                <a:solidFill>
                  <a:srgbClr val="8B0000"/>
                </a:solidFill>
              </a:rPr>
              <a:t>107</a:t>
            </a:r>
            <a:r>
              <a:rPr lang="en-US" sz="2400" dirty="0">
                <a:solidFill>
                  <a:srgbClr val="8B0000"/>
                </a:solidFill>
              </a:rPr>
              <a:t>]:</a:t>
            </a:r>
            <a:r>
              <a:rPr lang="en-US" sz="2400" dirty="0"/>
              <a:t> [(1, 'one'), (2, 'two'), (3, 'three'), (4, 'four')</a:t>
            </a:r>
          </a:p>
        </p:txBody>
      </p:sp>
    </p:spTree>
    <p:extLst>
      <p:ext uri="{BB962C8B-B14F-4D97-AF65-F5344CB8AC3E}">
        <p14:creationId xmlns:p14="http://schemas.microsoft.com/office/powerpoint/2010/main" val="1902122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84908-7883-D045-9F49-CAB008A79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dirty="0"/>
              <a:t>Python is Dynamically Typed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08849-EC45-4144-AA53-79FCF39F0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 In python you don’t need to define variable data type ahead of time, python automatically guesses the data type of the variable based on the type of value it contains.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07C9EA-0FE9-B444-9983-29A752576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A00DB-171A-4F4D-A27A-2578DA2AF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2FB7FF-396A-3F40-A349-B0A939051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2787650"/>
            <a:ext cx="7645400" cy="3556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859688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1075" y="1600201"/>
            <a:ext cx="9229725" cy="609600"/>
          </a:xfrm>
        </p:spPr>
        <p:txBody>
          <a:bodyPr>
            <a:normAutofit/>
          </a:bodyPr>
          <a:lstStyle/>
          <a:p>
            <a:r>
              <a:rPr lang="en-US" sz="2400" dirty="0"/>
              <a:t>A very convenient way to create a new list</a:t>
            </a:r>
          </a:p>
        </p:txBody>
      </p:sp>
      <p:sp>
        <p:nvSpPr>
          <p:cNvPr id="4" name="Rectangle 3"/>
          <p:cNvSpPr/>
          <p:nvPr/>
        </p:nvSpPr>
        <p:spPr>
          <a:xfrm>
            <a:off x="981075" y="2122464"/>
            <a:ext cx="9048750" cy="181588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/>
              <a:t>squares = [x * x for x in range(5)]</a:t>
            </a:r>
          </a:p>
          <a:p>
            <a:r>
              <a:rPr lang="en-US" sz="2800" dirty="0"/>
              <a:t>print (squares)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8B0000"/>
                </a:solidFill>
              </a:rPr>
              <a:t>Out[</a:t>
            </a:r>
            <a:r>
              <a:rPr lang="en-US" sz="2800" b="1" dirty="0">
                <a:solidFill>
                  <a:srgbClr val="8B0000"/>
                </a:solidFill>
              </a:rPr>
              <a:t>52</a:t>
            </a:r>
            <a:r>
              <a:rPr lang="en-US" sz="2800" dirty="0">
                <a:solidFill>
                  <a:srgbClr val="8B0000"/>
                </a:solidFill>
              </a:rPr>
              <a:t>]:</a:t>
            </a:r>
            <a:r>
              <a:rPr lang="en-US" sz="2800" dirty="0"/>
              <a:t> [0, 1, 4, 9, 16]</a:t>
            </a:r>
          </a:p>
        </p:txBody>
      </p:sp>
      <p:sp>
        <p:nvSpPr>
          <p:cNvPr id="5" name="Rectangle 4"/>
          <p:cNvSpPr/>
          <p:nvPr/>
        </p:nvSpPr>
        <p:spPr>
          <a:xfrm>
            <a:off x="981075" y="4384891"/>
            <a:ext cx="9048750" cy="224676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/>
              <a:t>squares=[0,0,0,0,0]</a:t>
            </a:r>
          </a:p>
          <a:p>
            <a:r>
              <a:rPr lang="en-US" sz="2800" dirty="0"/>
              <a:t>for x in range(5): </a:t>
            </a:r>
          </a:p>
          <a:p>
            <a:r>
              <a:rPr lang="en-US" sz="2800" dirty="0"/>
              <a:t>	squares[x] = x * x</a:t>
            </a:r>
          </a:p>
          <a:p>
            <a:r>
              <a:rPr lang="en-US" sz="2800" dirty="0"/>
              <a:t>print (squares)</a:t>
            </a:r>
          </a:p>
          <a:p>
            <a:r>
              <a:rPr lang="en-US" sz="2800" dirty="0">
                <a:solidFill>
                  <a:srgbClr val="8B0000"/>
                </a:solidFill>
              </a:rPr>
              <a:t>Out[</a:t>
            </a:r>
            <a:r>
              <a:rPr lang="en-US" sz="2800" b="1" dirty="0">
                <a:solidFill>
                  <a:srgbClr val="8B0000"/>
                </a:solidFill>
              </a:rPr>
              <a:t>64</a:t>
            </a:r>
            <a:r>
              <a:rPr lang="en-US" sz="2800" dirty="0">
                <a:solidFill>
                  <a:srgbClr val="8B0000"/>
                </a:solidFill>
              </a:rPr>
              <a:t>]:</a:t>
            </a:r>
            <a:r>
              <a:rPr lang="en-US" sz="2800" dirty="0"/>
              <a:t> [0, 1, 4, 9, 16]</a:t>
            </a:r>
          </a:p>
        </p:txBody>
      </p:sp>
    </p:spTree>
    <p:extLst>
      <p:ext uri="{BB962C8B-B14F-4D97-AF65-F5344CB8AC3E}">
        <p14:creationId xmlns:p14="http://schemas.microsoft.com/office/powerpoint/2010/main" val="29837760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 - 2</a:t>
            </a:r>
          </a:p>
        </p:txBody>
      </p:sp>
      <p:sp>
        <p:nvSpPr>
          <p:cNvPr id="4" name="Rectangle 3"/>
          <p:cNvSpPr/>
          <p:nvPr/>
        </p:nvSpPr>
        <p:spPr>
          <a:xfrm>
            <a:off x="885825" y="4052888"/>
            <a:ext cx="90582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80"/>
                </a:solidFill>
              </a:rPr>
              <a:t>In [</a:t>
            </a:r>
            <a:r>
              <a:rPr lang="en-US" sz="2800" b="1" dirty="0">
                <a:solidFill>
                  <a:srgbClr val="000080"/>
                </a:solidFill>
              </a:rPr>
              <a:t>68</a:t>
            </a:r>
            <a:r>
              <a:rPr lang="en-US" sz="2800" dirty="0">
                <a:solidFill>
                  <a:srgbClr val="000080"/>
                </a:solidFill>
              </a:rPr>
              <a:t>]:</a:t>
            </a:r>
            <a:r>
              <a:rPr lang="en-US" sz="2800" dirty="0"/>
              <a:t> </a:t>
            </a:r>
            <a:r>
              <a:rPr lang="en-US" sz="2800" dirty="0" err="1"/>
              <a:t>even_numbers</a:t>
            </a:r>
            <a:r>
              <a:rPr lang="en-US" sz="2800" dirty="0"/>
              <a:t> = []</a:t>
            </a:r>
          </a:p>
          <a:p>
            <a:r>
              <a:rPr lang="en-US" sz="2800" dirty="0">
                <a:solidFill>
                  <a:srgbClr val="000080"/>
                </a:solidFill>
              </a:rPr>
              <a:t>In [</a:t>
            </a:r>
            <a:r>
              <a:rPr lang="en-US" sz="2800" b="1" dirty="0">
                <a:solidFill>
                  <a:srgbClr val="000080"/>
                </a:solidFill>
              </a:rPr>
              <a:t>69</a:t>
            </a:r>
            <a:r>
              <a:rPr lang="en-US" sz="2800" dirty="0">
                <a:solidFill>
                  <a:srgbClr val="000080"/>
                </a:solidFill>
              </a:rPr>
              <a:t>]:</a:t>
            </a:r>
            <a:r>
              <a:rPr lang="en-US" sz="2800" dirty="0"/>
              <a:t> for x in range(5):</a:t>
            </a:r>
          </a:p>
          <a:p>
            <a:r>
              <a:rPr lang="en-US" sz="2800" dirty="0">
                <a:solidFill>
                  <a:srgbClr val="000080"/>
                </a:solidFill>
              </a:rPr>
              <a:t>    ...:</a:t>
            </a:r>
            <a:r>
              <a:rPr lang="en-US" sz="2800" dirty="0"/>
              <a:t> 		if x % 2 == 0:</a:t>
            </a:r>
          </a:p>
          <a:p>
            <a:r>
              <a:rPr lang="en-US" sz="2800" dirty="0">
                <a:solidFill>
                  <a:srgbClr val="000080"/>
                </a:solidFill>
              </a:rPr>
              <a:t>    ...:</a:t>
            </a:r>
            <a:r>
              <a:rPr lang="en-US" sz="2800" dirty="0"/>
              <a:t> 			</a:t>
            </a:r>
            <a:r>
              <a:rPr lang="en-US" sz="2800" dirty="0" err="1"/>
              <a:t>even_numbers.append</a:t>
            </a:r>
            <a:r>
              <a:rPr lang="en-US" sz="2800" dirty="0"/>
              <a:t>(x)</a:t>
            </a:r>
          </a:p>
          <a:p>
            <a:r>
              <a:rPr lang="en-US" sz="2800" dirty="0">
                <a:solidFill>
                  <a:srgbClr val="000080"/>
                </a:solidFill>
              </a:rPr>
              <a:t>    ...:</a:t>
            </a:r>
            <a:r>
              <a:rPr lang="en-US" sz="2800" dirty="0"/>
              <a:t> </a:t>
            </a:r>
            <a:r>
              <a:rPr lang="en-US" sz="2800" dirty="0" err="1"/>
              <a:t>even_numbers</a:t>
            </a:r>
            <a:endParaRPr lang="en-US" sz="2800" dirty="0"/>
          </a:p>
          <a:p>
            <a:r>
              <a:rPr lang="en-US" sz="2800" dirty="0">
                <a:solidFill>
                  <a:srgbClr val="8B0000"/>
                </a:solidFill>
              </a:rPr>
              <a:t>Out[</a:t>
            </a:r>
            <a:r>
              <a:rPr lang="en-US" sz="2800" b="1" dirty="0">
                <a:solidFill>
                  <a:srgbClr val="8B0000"/>
                </a:solidFill>
              </a:rPr>
              <a:t>69</a:t>
            </a:r>
            <a:r>
              <a:rPr lang="en-US" sz="2800" dirty="0">
                <a:solidFill>
                  <a:srgbClr val="8B0000"/>
                </a:solidFill>
              </a:rPr>
              <a:t>]:</a:t>
            </a:r>
            <a:r>
              <a:rPr lang="en-US" sz="2800" dirty="0"/>
              <a:t> [0, 2, 4]</a:t>
            </a:r>
          </a:p>
        </p:txBody>
      </p:sp>
      <p:sp>
        <p:nvSpPr>
          <p:cNvPr id="5" name="Rectangle 4"/>
          <p:cNvSpPr/>
          <p:nvPr/>
        </p:nvSpPr>
        <p:spPr>
          <a:xfrm>
            <a:off x="885825" y="2011741"/>
            <a:ext cx="8686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80"/>
                </a:solidFill>
              </a:rPr>
              <a:t>In [</a:t>
            </a:r>
            <a:r>
              <a:rPr lang="en-US" sz="2400" b="1" dirty="0">
                <a:solidFill>
                  <a:srgbClr val="000080"/>
                </a:solidFill>
              </a:rPr>
              <a:t>65</a:t>
            </a:r>
            <a:r>
              <a:rPr lang="en-US" sz="2400" dirty="0">
                <a:solidFill>
                  <a:srgbClr val="000080"/>
                </a:solidFill>
              </a:rPr>
              <a:t>]:</a:t>
            </a:r>
            <a:r>
              <a:rPr lang="en-US" sz="2400" dirty="0"/>
              <a:t> </a:t>
            </a:r>
            <a:r>
              <a:rPr lang="en-US" sz="2400" dirty="0" err="1"/>
              <a:t>even_numbers</a:t>
            </a:r>
            <a:r>
              <a:rPr lang="en-US" sz="2400" dirty="0"/>
              <a:t> = [x for x in range(5) if x % 2 == 0]</a:t>
            </a:r>
          </a:p>
          <a:p>
            <a:r>
              <a:rPr lang="en-US" sz="2400" dirty="0">
                <a:solidFill>
                  <a:srgbClr val="000080"/>
                </a:solidFill>
              </a:rPr>
              <a:t>In [</a:t>
            </a:r>
            <a:r>
              <a:rPr lang="en-US" sz="2400" b="1" dirty="0">
                <a:solidFill>
                  <a:srgbClr val="000080"/>
                </a:solidFill>
              </a:rPr>
              <a:t>66</a:t>
            </a:r>
            <a:r>
              <a:rPr lang="en-US" sz="2400" dirty="0">
                <a:solidFill>
                  <a:srgbClr val="000080"/>
                </a:solidFill>
              </a:rPr>
              <a:t>]:</a:t>
            </a:r>
            <a:r>
              <a:rPr lang="en-US" sz="2400" dirty="0"/>
              <a:t> </a:t>
            </a:r>
            <a:r>
              <a:rPr lang="en-US" sz="2400" dirty="0" err="1"/>
              <a:t>even_numbers</a:t>
            </a:r>
            <a:endParaRPr lang="en-US" sz="2400" dirty="0"/>
          </a:p>
          <a:p>
            <a:r>
              <a:rPr lang="en-US" sz="2400" dirty="0">
                <a:solidFill>
                  <a:srgbClr val="8B0000"/>
                </a:solidFill>
              </a:rPr>
              <a:t>Out[</a:t>
            </a:r>
            <a:r>
              <a:rPr lang="en-US" sz="2400" b="1" dirty="0">
                <a:solidFill>
                  <a:srgbClr val="8B0000"/>
                </a:solidFill>
              </a:rPr>
              <a:t>66</a:t>
            </a:r>
            <a:r>
              <a:rPr lang="en-US" sz="2400" dirty="0">
                <a:solidFill>
                  <a:srgbClr val="8B0000"/>
                </a:solidFill>
              </a:rPr>
              <a:t>]:</a:t>
            </a:r>
            <a:r>
              <a:rPr lang="en-US" sz="2400" dirty="0"/>
              <a:t> [0, 2, 4]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85825" y="1486883"/>
            <a:ext cx="8229600" cy="609600"/>
          </a:xfrm>
        </p:spPr>
        <p:txBody>
          <a:bodyPr/>
          <a:lstStyle/>
          <a:p>
            <a:r>
              <a:rPr lang="en-US" dirty="0"/>
              <a:t>Can also be used to filter list</a:t>
            </a:r>
          </a:p>
        </p:txBody>
      </p:sp>
    </p:spTree>
    <p:extLst>
      <p:ext uri="{BB962C8B-B14F-4D97-AF65-F5344CB8AC3E}">
        <p14:creationId xmlns:p14="http://schemas.microsoft.com/office/powerpoint/2010/main" val="20562785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 - 3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571625"/>
            <a:ext cx="8229600" cy="1219200"/>
          </a:xfrm>
        </p:spPr>
        <p:txBody>
          <a:bodyPr/>
          <a:lstStyle/>
          <a:p>
            <a:r>
              <a:rPr lang="en-US" dirty="0"/>
              <a:t>More complex examples:</a:t>
            </a:r>
          </a:p>
        </p:txBody>
      </p:sp>
      <p:sp>
        <p:nvSpPr>
          <p:cNvPr id="5" name="Rectangle 4"/>
          <p:cNvSpPr/>
          <p:nvPr/>
        </p:nvSpPr>
        <p:spPr>
          <a:xfrm>
            <a:off x="571500" y="2209801"/>
            <a:ext cx="931545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# create 100 pairs (0,0) (0,1) ... (9,8), (9,9) 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pairs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[(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x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,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y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)</a:t>
            </a:r>
          </a:p>
          <a:p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for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x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in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range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en-US" sz="2400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10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)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for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y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in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range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en-US" sz="2400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10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)]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  </a:t>
            </a:r>
          </a:p>
          <a:p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sz="2400" b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# only pairs with x &lt; y,   </a:t>
            </a:r>
            <a:endParaRPr lang="en-US" sz="2400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sz="2400" b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# range(lo, hi) equals </a:t>
            </a:r>
          </a:p>
          <a:p>
            <a:r>
              <a:rPr lang="es-ES" sz="2400" b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# [lo, lo + 1, ..., </a:t>
            </a:r>
            <a:r>
              <a:rPr lang="es-ES" sz="2400" b="1" dirty="0" err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hi</a:t>
            </a:r>
            <a:r>
              <a:rPr lang="es-ES" sz="2400" b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 - 1] 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increasing_pairs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[(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x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,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y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)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	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</a:t>
            </a:r>
          </a:p>
          <a:p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	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for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x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in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range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en-US" sz="2400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10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)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		</a:t>
            </a:r>
          </a:p>
          <a:p>
            <a:r>
              <a:rPr lang="es-E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	</a:t>
            </a:r>
            <a:r>
              <a:rPr lang="es-ES" sz="2400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for</a:t>
            </a:r>
            <a:r>
              <a:rPr lang="es-E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y </a:t>
            </a:r>
            <a:r>
              <a:rPr lang="es-ES" sz="24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in</a:t>
            </a:r>
            <a:r>
              <a:rPr lang="es-E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s-ES" sz="24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range</a:t>
            </a:r>
            <a:r>
              <a:rPr lang="es-E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(</a:t>
            </a:r>
            <a:r>
              <a:rPr lang="es-E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x </a:t>
            </a:r>
            <a:r>
              <a:rPr lang="es-E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+</a:t>
            </a:r>
            <a:r>
              <a:rPr lang="es-E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s-ES" sz="2400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</a:t>
            </a:r>
            <a:r>
              <a:rPr lang="es-E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,</a:t>
            </a:r>
            <a:r>
              <a:rPr lang="es-ES" sz="24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s-ES" sz="2400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10</a:t>
            </a:r>
            <a:r>
              <a:rPr lang="es-E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)]</a:t>
            </a:r>
            <a:endParaRPr lang="es-ES" sz="2400" b="1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AEFC85-DF9B-4745-A3C9-13B11BC27D09}"/>
              </a:ext>
            </a:extLst>
          </p:cNvPr>
          <p:cNvSpPr/>
          <p:nvPr/>
        </p:nvSpPr>
        <p:spPr>
          <a:xfrm>
            <a:off x="571500" y="6488668"/>
            <a:ext cx="8686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[(0, 1</a:t>
            </a:r>
            <a:r>
              <a:rPr lang="en-US"/>
              <a:t>), (</a:t>
            </a:r>
            <a:r>
              <a:rPr lang="en-US" dirty="0"/>
              <a:t>0, 2), (0, 3), (0, 4), (0, 5), (0, 6), (0, 7), (0, 8), (0, 9), (1, 2), (1, 3) …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0729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Functools</a:t>
            </a:r>
            <a:r>
              <a:rPr lang="en-US" dirty="0"/>
              <a:t>: </a:t>
            </a:r>
            <a:r>
              <a:rPr lang="en-US" b="1" dirty="0"/>
              <a:t>map</a:t>
            </a:r>
            <a:r>
              <a:rPr lang="en-US" dirty="0"/>
              <a:t>, reduce,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Convenient tools in python to apply function to sequences of 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42938" y="2221976"/>
            <a:ext cx="4286250" cy="1938992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def double(x): return 2*x</a:t>
            </a:r>
          </a:p>
          <a:p>
            <a:r>
              <a:rPr lang="en-US" sz="2400" dirty="0"/>
              <a:t>b=range(5)</a:t>
            </a:r>
          </a:p>
          <a:p>
            <a:r>
              <a:rPr lang="en-US" sz="2400" dirty="0"/>
              <a:t>list(map(double, b))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8B0000"/>
                </a:solidFill>
              </a:rPr>
              <a:t>Out[</a:t>
            </a:r>
            <a:r>
              <a:rPr lang="en-US" sz="2400" b="1" dirty="0">
                <a:solidFill>
                  <a:srgbClr val="8B0000"/>
                </a:solidFill>
              </a:rPr>
              <a:t>203</a:t>
            </a:r>
            <a:r>
              <a:rPr lang="en-US" sz="2400" dirty="0">
                <a:solidFill>
                  <a:srgbClr val="8B0000"/>
                </a:solidFill>
              </a:rPr>
              <a:t>]:</a:t>
            </a:r>
            <a:r>
              <a:rPr lang="en-US" sz="2400" dirty="0"/>
              <a:t> [0, 2, 4, 6, 8]</a:t>
            </a:r>
          </a:p>
        </p:txBody>
      </p:sp>
      <p:sp>
        <p:nvSpPr>
          <p:cNvPr id="5" name="Rectangle 4"/>
          <p:cNvSpPr/>
          <p:nvPr/>
        </p:nvSpPr>
        <p:spPr>
          <a:xfrm>
            <a:off x="642938" y="4286789"/>
            <a:ext cx="11258550" cy="1200329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80"/>
                </a:solidFill>
              </a:rPr>
              <a:t>In [</a:t>
            </a:r>
            <a:r>
              <a:rPr lang="en-US" sz="2400" b="1" dirty="0">
                <a:solidFill>
                  <a:srgbClr val="000080"/>
                </a:solidFill>
              </a:rPr>
              <a:t>204</a:t>
            </a:r>
            <a:r>
              <a:rPr lang="en-US" sz="2400" dirty="0">
                <a:solidFill>
                  <a:srgbClr val="000080"/>
                </a:solidFill>
              </a:rPr>
              <a:t>]:</a:t>
            </a:r>
            <a:r>
              <a:rPr lang="en-US" sz="2400" dirty="0"/>
              <a:t> double(b)</a:t>
            </a:r>
          </a:p>
          <a:p>
            <a:r>
              <a:rPr lang="en-US" sz="2400" dirty="0" err="1"/>
              <a:t>Traceback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4682B4"/>
                </a:solidFill>
              </a:rPr>
              <a:t>(most recent call last)</a:t>
            </a:r>
            <a:r>
              <a:rPr lang="en-US" sz="2400" dirty="0"/>
              <a:t>:</a:t>
            </a:r>
          </a:p>
          <a:p>
            <a:r>
              <a:rPr lang="en-US" sz="2400" dirty="0" err="1">
                <a:solidFill>
                  <a:srgbClr val="8B0000"/>
                </a:solidFill>
              </a:rPr>
              <a:t>TypeError</a:t>
            </a:r>
            <a:r>
              <a:rPr lang="en-US" sz="2400" dirty="0">
                <a:solidFill>
                  <a:srgbClr val="8B0000"/>
                </a:solidFill>
              </a:rPr>
              <a:t>:</a:t>
            </a:r>
            <a:r>
              <a:rPr lang="en-US" sz="2400" dirty="0"/>
              <a:t> unsupported operand type(s) for *: '</a:t>
            </a:r>
            <a:r>
              <a:rPr lang="en-US" sz="2400" dirty="0" err="1"/>
              <a:t>int</a:t>
            </a:r>
            <a:r>
              <a:rPr lang="en-US" sz="2400" dirty="0"/>
              <a:t>' and 'range'</a:t>
            </a:r>
          </a:p>
        </p:txBody>
      </p:sp>
      <p:sp>
        <p:nvSpPr>
          <p:cNvPr id="6" name="Rectangle 5"/>
          <p:cNvSpPr/>
          <p:nvPr/>
        </p:nvSpPr>
        <p:spPr>
          <a:xfrm>
            <a:off x="5453062" y="2221976"/>
            <a:ext cx="5405438" cy="156966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def double(x): return 2*x</a:t>
            </a:r>
          </a:p>
          <a:p>
            <a:r>
              <a:rPr lang="en-US" sz="2400" dirty="0"/>
              <a:t>print ([double(</a:t>
            </a:r>
            <a:r>
              <a:rPr lang="en-US" sz="2400" dirty="0" err="1"/>
              <a:t>i</a:t>
            </a:r>
            <a:r>
              <a:rPr lang="en-US" sz="2400" dirty="0"/>
              <a:t>) for </a:t>
            </a:r>
            <a:r>
              <a:rPr lang="en-US" sz="2400" dirty="0" err="1"/>
              <a:t>i</a:t>
            </a:r>
            <a:r>
              <a:rPr lang="en-US" sz="2400" dirty="0"/>
              <a:t> in range(5)])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8B0000"/>
                </a:solidFill>
              </a:rPr>
              <a:t>Out[</a:t>
            </a:r>
            <a:r>
              <a:rPr lang="en-US" sz="2400" b="1" dirty="0">
                <a:solidFill>
                  <a:srgbClr val="8B0000"/>
                </a:solidFill>
              </a:rPr>
              <a:t>205</a:t>
            </a:r>
            <a:r>
              <a:rPr lang="en-US" sz="2400" dirty="0">
                <a:solidFill>
                  <a:srgbClr val="8B0000"/>
                </a:solidFill>
              </a:rPr>
              <a:t>]:</a:t>
            </a:r>
            <a:r>
              <a:rPr lang="en-US" sz="2400" dirty="0"/>
              <a:t> [0, 2, 4, 6, 8]</a:t>
            </a:r>
          </a:p>
        </p:txBody>
      </p:sp>
    </p:spTree>
    <p:extLst>
      <p:ext uri="{BB962C8B-B14F-4D97-AF65-F5344CB8AC3E}">
        <p14:creationId xmlns:p14="http://schemas.microsoft.com/office/powerpoint/2010/main" val="21268189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4C38F-05F9-B74D-8057-F128EFBDE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F6640-76A9-0643-93DB-311E5D9EE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032012-8365-D246-A382-87CA00F74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64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3AC74B-9AA0-C642-B515-6CDAFAD57F0C}"/>
              </a:ext>
            </a:extLst>
          </p:cNvPr>
          <p:cNvSpPr/>
          <p:nvPr/>
        </p:nvSpPr>
        <p:spPr>
          <a:xfrm>
            <a:off x="719136" y="3530645"/>
            <a:ext cx="11096626" cy="267765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err="1"/>
              <a:t>map_output</a:t>
            </a:r>
            <a:r>
              <a:rPr lang="en-US" sz="2400" dirty="0"/>
              <a:t> = map(lambda x: x*2, [1, 2, 3, 4])</a:t>
            </a:r>
          </a:p>
          <a:p>
            <a:r>
              <a:rPr lang="en-US" sz="2400" dirty="0"/>
              <a:t>print(</a:t>
            </a:r>
            <a:r>
              <a:rPr lang="en-US" sz="2400" dirty="0" err="1"/>
              <a:t>map_output</a:t>
            </a:r>
            <a:r>
              <a:rPr lang="en-US" sz="2400" dirty="0"/>
              <a:t>)          # Output: map object: &lt;map object at 0x04D6BAB0&gt;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err="1"/>
              <a:t>list_map_output</a:t>
            </a:r>
            <a:r>
              <a:rPr lang="en-US" sz="2400" dirty="0"/>
              <a:t> = list(</a:t>
            </a:r>
            <a:r>
              <a:rPr lang="en-US" sz="2400" dirty="0" err="1"/>
              <a:t>map_output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print(</a:t>
            </a:r>
            <a:r>
              <a:rPr lang="en-US" sz="2400" dirty="0" err="1"/>
              <a:t>list_map_output</a:t>
            </a:r>
            <a:r>
              <a:rPr lang="en-US" sz="2400" dirty="0"/>
              <a:t>)    # Output: [2, 4, 6, 8]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7E84F9-8D22-4A48-A947-0DBC65347D1A}"/>
              </a:ext>
            </a:extLst>
          </p:cNvPr>
          <p:cNvSpPr/>
          <p:nvPr/>
        </p:nvSpPr>
        <p:spPr>
          <a:xfrm>
            <a:off x="719137" y="2107407"/>
            <a:ext cx="7380547" cy="46166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5CC5"/>
                </a:solidFill>
                <a:latin typeface="SFMono-Regular"/>
              </a:rPr>
              <a:t>map</a:t>
            </a:r>
            <a:r>
              <a:rPr lang="en-US" sz="2400" dirty="0">
                <a:solidFill>
                  <a:srgbClr val="24292E"/>
                </a:solidFill>
                <a:latin typeface="SFMono-Regular"/>
              </a:rPr>
              <a:t>(</a:t>
            </a:r>
            <a:r>
              <a:rPr lang="en-US" sz="2400" dirty="0">
                <a:solidFill>
                  <a:srgbClr val="D73A49"/>
                </a:solidFill>
                <a:latin typeface="SFMono-Regular"/>
              </a:rPr>
              <a:t>lambda</a:t>
            </a:r>
            <a:r>
              <a:rPr lang="en-US" sz="2400" dirty="0">
                <a:solidFill>
                  <a:srgbClr val="24292E"/>
                </a:solidFill>
                <a:latin typeface="SFMono-Regular"/>
              </a:rPr>
              <a:t> x : x</a:t>
            </a:r>
            <a:r>
              <a:rPr lang="en-US" sz="2400" dirty="0">
                <a:solidFill>
                  <a:srgbClr val="D73A49"/>
                </a:solidFill>
                <a:latin typeface="SFMono-Regular"/>
              </a:rPr>
              <a:t>*</a:t>
            </a:r>
            <a:r>
              <a:rPr lang="en-US" sz="2400" dirty="0">
                <a:solidFill>
                  <a:srgbClr val="005CC5"/>
                </a:solidFill>
                <a:latin typeface="SFMono-Regular"/>
              </a:rPr>
              <a:t>2</a:t>
            </a:r>
            <a:r>
              <a:rPr lang="en-US" sz="2400" dirty="0">
                <a:solidFill>
                  <a:srgbClr val="24292E"/>
                </a:solidFill>
                <a:latin typeface="SFMono-Regular"/>
              </a:rPr>
              <a:t>, [</a:t>
            </a:r>
            <a:r>
              <a:rPr lang="en-US" sz="2400" dirty="0">
                <a:solidFill>
                  <a:srgbClr val="005CC5"/>
                </a:solidFill>
                <a:latin typeface="SFMono-Regular"/>
              </a:rPr>
              <a:t>1</a:t>
            </a:r>
            <a:r>
              <a:rPr lang="en-US" sz="2400" dirty="0">
                <a:solidFill>
                  <a:srgbClr val="24292E"/>
                </a:solidFill>
                <a:latin typeface="SFMono-Regular"/>
              </a:rPr>
              <a:t>, </a:t>
            </a:r>
            <a:r>
              <a:rPr lang="en-US" sz="2400" dirty="0">
                <a:solidFill>
                  <a:srgbClr val="005CC5"/>
                </a:solidFill>
                <a:latin typeface="SFMono-Regular"/>
              </a:rPr>
              <a:t>2</a:t>
            </a:r>
            <a:r>
              <a:rPr lang="en-US" sz="2400" dirty="0">
                <a:solidFill>
                  <a:srgbClr val="24292E"/>
                </a:solidFill>
                <a:latin typeface="SFMono-Regular"/>
              </a:rPr>
              <a:t>, </a:t>
            </a:r>
            <a:r>
              <a:rPr lang="en-US" sz="2400" dirty="0">
                <a:solidFill>
                  <a:srgbClr val="005CC5"/>
                </a:solidFill>
                <a:latin typeface="SFMono-Regular"/>
              </a:rPr>
              <a:t>3</a:t>
            </a:r>
            <a:r>
              <a:rPr lang="en-US" sz="2400" dirty="0">
                <a:solidFill>
                  <a:srgbClr val="24292E"/>
                </a:solidFill>
                <a:latin typeface="SFMono-Regular"/>
              </a:rPr>
              <a:t>, </a:t>
            </a:r>
            <a:r>
              <a:rPr lang="en-US" sz="2400" dirty="0">
                <a:solidFill>
                  <a:srgbClr val="005CC5"/>
                </a:solidFill>
                <a:latin typeface="SFMono-Regular"/>
              </a:rPr>
              <a:t>4</a:t>
            </a:r>
            <a:r>
              <a:rPr lang="en-US" sz="2400" dirty="0">
                <a:solidFill>
                  <a:srgbClr val="24292E"/>
                </a:solidFill>
                <a:latin typeface="SFMono-Regular"/>
              </a:rPr>
              <a:t>])              </a:t>
            </a:r>
            <a:r>
              <a:rPr lang="en-US" sz="2400" dirty="0">
                <a:solidFill>
                  <a:srgbClr val="6A737D"/>
                </a:solidFill>
                <a:latin typeface="SFMono-Regular"/>
              </a:rPr>
              <a:t>#Output [2, 4, 6, 8]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440655-6487-6B47-AA1C-6769C2545E23}"/>
              </a:ext>
            </a:extLst>
          </p:cNvPr>
          <p:cNvSpPr/>
          <p:nvPr/>
        </p:nvSpPr>
        <p:spPr>
          <a:xfrm>
            <a:off x="719136" y="2658812"/>
            <a:ext cx="7380547" cy="46166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5CC5"/>
                </a:solidFill>
                <a:latin typeface="SFMono-Regular"/>
              </a:rPr>
              <a:t>map</a:t>
            </a:r>
            <a:r>
              <a:rPr lang="en-US" sz="2400" dirty="0">
                <a:solidFill>
                  <a:srgbClr val="24292E"/>
                </a:solidFill>
                <a:latin typeface="SFMono-Regular"/>
              </a:rPr>
              <a:t>(</a:t>
            </a:r>
            <a:r>
              <a:rPr lang="en-US" sz="2400" dirty="0">
                <a:solidFill>
                  <a:srgbClr val="D73A49"/>
                </a:solidFill>
                <a:latin typeface="SFMono-Regular"/>
              </a:rPr>
              <a:t>lambda</a:t>
            </a:r>
            <a:r>
              <a:rPr lang="en-US" sz="2400" dirty="0">
                <a:solidFill>
                  <a:srgbClr val="24292E"/>
                </a:solidFill>
                <a:latin typeface="SFMono-Regular"/>
              </a:rPr>
              <a:t> x, y: x </a:t>
            </a:r>
            <a:r>
              <a:rPr lang="en-US" sz="2400" dirty="0">
                <a:solidFill>
                  <a:srgbClr val="D73A49"/>
                </a:solidFill>
                <a:latin typeface="SFMono-Regular"/>
              </a:rPr>
              <a:t>+</a:t>
            </a:r>
            <a:r>
              <a:rPr lang="en-US" sz="2400" dirty="0">
                <a:solidFill>
                  <a:srgbClr val="24292E"/>
                </a:solidFill>
                <a:latin typeface="SFMono-Regular"/>
              </a:rPr>
              <a:t> y, </a:t>
            </a:r>
            <a:r>
              <a:rPr lang="en-US" sz="2400" dirty="0" err="1">
                <a:solidFill>
                  <a:srgbClr val="24292E"/>
                </a:solidFill>
                <a:latin typeface="SFMono-Regular"/>
              </a:rPr>
              <a:t>list_a</a:t>
            </a:r>
            <a:r>
              <a:rPr lang="en-US" sz="2400" dirty="0">
                <a:solidFill>
                  <a:srgbClr val="24292E"/>
                </a:solidFill>
                <a:latin typeface="SFMono-Regular"/>
              </a:rPr>
              <a:t>, </a:t>
            </a:r>
            <a:r>
              <a:rPr lang="en-US" sz="2400" dirty="0" err="1">
                <a:solidFill>
                  <a:srgbClr val="24292E"/>
                </a:solidFill>
                <a:latin typeface="SFMono-Regular"/>
              </a:rPr>
              <a:t>list_b</a:t>
            </a:r>
            <a:r>
              <a:rPr lang="en-US" sz="2400" dirty="0">
                <a:solidFill>
                  <a:srgbClr val="24292E"/>
                </a:solidFill>
                <a:latin typeface="SFMono-Regular"/>
              </a:rPr>
              <a:t>) </a:t>
            </a:r>
            <a:r>
              <a:rPr lang="en-US" sz="2400" dirty="0">
                <a:solidFill>
                  <a:srgbClr val="6A737D"/>
                </a:solidFill>
                <a:latin typeface="SFMono-Regular"/>
              </a:rPr>
              <a:t># Output: [11, 22, 33]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807334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Functools</a:t>
            </a:r>
            <a:r>
              <a:rPr lang="en-US" dirty="0"/>
              <a:t>: map, reduce, </a:t>
            </a:r>
            <a:r>
              <a:rPr lang="en-US" b="1" dirty="0"/>
              <a:t>filter</a:t>
            </a:r>
          </a:p>
        </p:txBody>
      </p:sp>
      <p:sp>
        <p:nvSpPr>
          <p:cNvPr id="8" name="Rectangle 7"/>
          <p:cNvSpPr/>
          <p:nvPr/>
        </p:nvSpPr>
        <p:spPr>
          <a:xfrm>
            <a:off x="728663" y="2500312"/>
            <a:ext cx="7129462" cy="1938992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def </a:t>
            </a:r>
            <a:r>
              <a:rPr lang="en-US" sz="2400" dirty="0" err="1"/>
              <a:t>is_even</a:t>
            </a:r>
            <a:r>
              <a:rPr lang="en-US" sz="2400" dirty="0"/>
              <a:t>(x): return x%2==0</a:t>
            </a:r>
          </a:p>
          <a:p>
            <a:r>
              <a:rPr lang="en-US" sz="2400" dirty="0"/>
              <a:t>a=[0, 1, 2, 3]</a:t>
            </a:r>
          </a:p>
          <a:p>
            <a:r>
              <a:rPr lang="en-US" sz="2400" dirty="0"/>
              <a:t>list(filter(</a:t>
            </a:r>
            <a:r>
              <a:rPr lang="en-US" sz="2400" dirty="0" err="1"/>
              <a:t>is_even</a:t>
            </a:r>
            <a:r>
              <a:rPr lang="en-US" sz="2400" dirty="0"/>
              <a:t>, a))</a:t>
            </a:r>
          </a:p>
          <a:p>
            <a:endParaRPr lang="en-US" sz="2400" dirty="0">
              <a:solidFill>
                <a:srgbClr val="8B0000"/>
              </a:solidFill>
            </a:endParaRPr>
          </a:p>
          <a:p>
            <a:r>
              <a:rPr lang="en-US" sz="2400" dirty="0">
                <a:solidFill>
                  <a:srgbClr val="8B0000"/>
                </a:solidFill>
              </a:rPr>
              <a:t>Out[</a:t>
            </a:r>
            <a:r>
              <a:rPr lang="en-US" sz="2400" b="1" dirty="0">
                <a:solidFill>
                  <a:srgbClr val="8B0000"/>
                </a:solidFill>
              </a:rPr>
              <a:t>208</a:t>
            </a:r>
            <a:r>
              <a:rPr lang="en-US" sz="2400" dirty="0">
                <a:solidFill>
                  <a:srgbClr val="8B0000"/>
                </a:solidFill>
              </a:rPr>
              <a:t>]:</a:t>
            </a:r>
            <a:r>
              <a:rPr lang="en-US" sz="2400" dirty="0"/>
              <a:t> [0, 2]</a:t>
            </a:r>
          </a:p>
        </p:txBody>
      </p:sp>
      <p:sp>
        <p:nvSpPr>
          <p:cNvPr id="10" name="Rectangle 9"/>
          <p:cNvSpPr/>
          <p:nvPr/>
        </p:nvSpPr>
        <p:spPr>
          <a:xfrm>
            <a:off x="728663" y="4637069"/>
            <a:ext cx="7129462" cy="830997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80"/>
                </a:solidFill>
              </a:rPr>
              <a:t>In [</a:t>
            </a:r>
            <a:r>
              <a:rPr lang="en-US" sz="2400" b="1" dirty="0">
                <a:solidFill>
                  <a:srgbClr val="000080"/>
                </a:solidFill>
              </a:rPr>
              <a:t>209</a:t>
            </a:r>
            <a:r>
              <a:rPr lang="en-US" sz="2400" dirty="0">
                <a:solidFill>
                  <a:srgbClr val="000080"/>
                </a:solidFill>
              </a:rPr>
              <a:t>]:</a:t>
            </a:r>
            <a:r>
              <a:rPr lang="en-US" sz="2400" dirty="0"/>
              <a:t> [a[</a:t>
            </a:r>
            <a:r>
              <a:rPr lang="en-US" sz="2400" dirty="0" err="1"/>
              <a:t>i</a:t>
            </a:r>
            <a:r>
              <a:rPr lang="en-US" sz="2400" dirty="0"/>
              <a:t>] for </a:t>
            </a:r>
            <a:r>
              <a:rPr lang="en-US" sz="2400" dirty="0" err="1"/>
              <a:t>i</a:t>
            </a:r>
            <a:r>
              <a:rPr lang="en-US" sz="2400" dirty="0"/>
              <a:t> in a  if  </a:t>
            </a:r>
            <a:r>
              <a:rPr lang="en-US" sz="2400" dirty="0" err="1"/>
              <a:t>is_even</a:t>
            </a:r>
            <a:r>
              <a:rPr lang="en-US" sz="2400" dirty="0"/>
              <a:t>(</a:t>
            </a:r>
            <a:r>
              <a:rPr lang="en-US" sz="2400" dirty="0" err="1"/>
              <a:t>i</a:t>
            </a:r>
            <a:r>
              <a:rPr lang="en-US" sz="2400" dirty="0"/>
              <a:t>)]</a:t>
            </a:r>
          </a:p>
          <a:p>
            <a:r>
              <a:rPr lang="en-US" sz="2400" dirty="0">
                <a:solidFill>
                  <a:srgbClr val="8B0000"/>
                </a:solidFill>
              </a:rPr>
              <a:t>Out[</a:t>
            </a:r>
            <a:r>
              <a:rPr lang="en-US" sz="2400" b="1" dirty="0">
                <a:solidFill>
                  <a:srgbClr val="8B0000"/>
                </a:solidFill>
              </a:rPr>
              <a:t>209</a:t>
            </a:r>
            <a:r>
              <a:rPr lang="en-US" sz="2400" dirty="0">
                <a:solidFill>
                  <a:srgbClr val="8B0000"/>
                </a:solidFill>
              </a:rPr>
              <a:t>]:</a:t>
            </a:r>
            <a:r>
              <a:rPr lang="en-US" sz="2400" dirty="0"/>
              <a:t> [0, 2]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8E8C20-3535-6347-9DFC-64A45FF6D837}"/>
              </a:ext>
            </a:extLst>
          </p:cNvPr>
          <p:cNvSpPr/>
          <p:nvPr/>
        </p:nvSpPr>
        <p:spPr>
          <a:xfrm>
            <a:off x="728663" y="1353891"/>
            <a:ext cx="10329862" cy="83099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a = [1, 2, 3, 4, 5, 6]</a:t>
            </a:r>
          </a:p>
          <a:p>
            <a:r>
              <a:rPr lang="en-US" sz="2400" dirty="0"/>
              <a:t>print list(filter(lambda x : x % 2 == 0, a))              # Output: [2, 4, 6]</a:t>
            </a:r>
          </a:p>
        </p:txBody>
      </p:sp>
    </p:spTree>
    <p:extLst>
      <p:ext uri="{BB962C8B-B14F-4D97-AF65-F5344CB8AC3E}">
        <p14:creationId xmlns:p14="http://schemas.microsoft.com/office/powerpoint/2010/main" val="40261756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Functools</a:t>
            </a:r>
            <a:r>
              <a:rPr lang="en-US" dirty="0"/>
              <a:t>: map, </a:t>
            </a:r>
            <a:r>
              <a:rPr lang="en-US" b="1" dirty="0"/>
              <a:t>reduce</a:t>
            </a:r>
            <a:r>
              <a:rPr lang="en-US" dirty="0"/>
              <a:t>, filter</a:t>
            </a:r>
          </a:p>
        </p:txBody>
      </p:sp>
      <p:sp>
        <p:nvSpPr>
          <p:cNvPr id="7" name="Rectangle 6"/>
          <p:cNvSpPr/>
          <p:nvPr/>
        </p:nvSpPr>
        <p:spPr>
          <a:xfrm>
            <a:off x="628648" y="2166936"/>
            <a:ext cx="9915525" cy="2677656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80"/>
                </a:solidFill>
              </a:rPr>
              <a:t>In [</a:t>
            </a:r>
            <a:r>
              <a:rPr lang="en-US" sz="2800" b="1" dirty="0">
                <a:solidFill>
                  <a:srgbClr val="000080"/>
                </a:solidFill>
              </a:rPr>
              <a:t>216</a:t>
            </a:r>
            <a:r>
              <a:rPr lang="en-US" sz="2800" dirty="0">
                <a:solidFill>
                  <a:srgbClr val="000080"/>
                </a:solidFill>
              </a:rPr>
              <a:t>]:</a:t>
            </a:r>
            <a:r>
              <a:rPr lang="en-US" sz="2800" dirty="0"/>
              <a:t> from </a:t>
            </a:r>
            <a:r>
              <a:rPr lang="en-US" sz="2800" dirty="0" err="1"/>
              <a:t>functools</a:t>
            </a:r>
            <a:r>
              <a:rPr lang="en-US" sz="2800" dirty="0"/>
              <a:t> import reduce</a:t>
            </a:r>
            <a:endParaRPr lang="en-US" sz="4400" dirty="0"/>
          </a:p>
          <a:p>
            <a:r>
              <a:rPr lang="en-US" sz="2800" dirty="0">
                <a:solidFill>
                  <a:srgbClr val="000080"/>
                </a:solidFill>
              </a:rPr>
              <a:t>In [</a:t>
            </a:r>
            <a:r>
              <a:rPr lang="en-US" sz="2800" b="1" dirty="0">
                <a:solidFill>
                  <a:srgbClr val="000080"/>
                </a:solidFill>
              </a:rPr>
              <a:t>217</a:t>
            </a:r>
            <a:r>
              <a:rPr lang="en-US" sz="2800" dirty="0">
                <a:solidFill>
                  <a:srgbClr val="000080"/>
                </a:solidFill>
              </a:rPr>
              <a:t>]:</a:t>
            </a:r>
            <a:r>
              <a:rPr lang="en-US" sz="2800" dirty="0"/>
              <a:t> reduce(lambda x, y: </a:t>
            </a:r>
            <a:r>
              <a:rPr lang="en-US" sz="2800" dirty="0" err="1"/>
              <a:t>x+y</a:t>
            </a:r>
            <a:r>
              <a:rPr lang="en-US" sz="2800" dirty="0"/>
              <a:t>, range(10))</a:t>
            </a:r>
          </a:p>
          <a:p>
            <a:r>
              <a:rPr lang="en-US" sz="2800" dirty="0">
                <a:solidFill>
                  <a:srgbClr val="8B0000"/>
                </a:solidFill>
              </a:rPr>
              <a:t>Out[</a:t>
            </a:r>
            <a:r>
              <a:rPr lang="en-US" sz="2800" b="1" dirty="0">
                <a:solidFill>
                  <a:srgbClr val="8B0000"/>
                </a:solidFill>
              </a:rPr>
              <a:t>217</a:t>
            </a:r>
            <a:r>
              <a:rPr lang="en-US" sz="2800" dirty="0">
                <a:solidFill>
                  <a:srgbClr val="8B0000"/>
                </a:solidFill>
              </a:rPr>
              <a:t>]:</a:t>
            </a:r>
            <a:r>
              <a:rPr lang="en-US" sz="2800" dirty="0"/>
              <a:t> 45</a:t>
            </a:r>
          </a:p>
          <a:p>
            <a:endParaRPr lang="en-US" sz="2800" dirty="0"/>
          </a:p>
          <a:p>
            <a:r>
              <a:rPr lang="es-ES" sz="2800" dirty="0">
                <a:solidFill>
                  <a:srgbClr val="000080"/>
                </a:solidFill>
              </a:rPr>
              <a:t>In [</a:t>
            </a:r>
            <a:r>
              <a:rPr lang="es-ES" sz="2800" b="1" dirty="0">
                <a:solidFill>
                  <a:srgbClr val="000080"/>
                </a:solidFill>
              </a:rPr>
              <a:t>220</a:t>
            </a:r>
            <a:r>
              <a:rPr lang="es-ES" sz="2800" dirty="0">
                <a:solidFill>
                  <a:srgbClr val="000080"/>
                </a:solidFill>
              </a:rPr>
              <a:t>]:</a:t>
            </a:r>
            <a:r>
              <a:rPr lang="es-ES" sz="2800" dirty="0"/>
              <a:t> reduce(lambda x, y: x*y, [1, 2, 3, 4])</a:t>
            </a:r>
          </a:p>
          <a:p>
            <a:r>
              <a:rPr lang="es-ES" sz="2800" dirty="0" err="1">
                <a:solidFill>
                  <a:srgbClr val="8B0000"/>
                </a:solidFill>
              </a:rPr>
              <a:t>Out</a:t>
            </a:r>
            <a:r>
              <a:rPr lang="es-ES" sz="2800" dirty="0">
                <a:solidFill>
                  <a:srgbClr val="8B0000"/>
                </a:solidFill>
              </a:rPr>
              <a:t>[</a:t>
            </a:r>
            <a:r>
              <a:rPr lang="es-ES" sz="2800" b="1" dirty="0">
                <a:solidFill>
                  <a:srgbClr val="8B0000"/>
                </a:solidFill>
              </a:rPr>
              <a:t>220</a:t>
            </a:r>
            <a:r>
              <a:rPr lang="es-ES" sz="2800" dirty="0">
                <a:solidFill>
                  <a:srgbClr val="8B0000"/>
                </a:solidFill>
              </a:rPr>
              <a:t>]:</a:t>
            </a:r>
            <a:r>
              <a:rPr lang="es-ES" sz="2800" dirty="0"/>
              <a:t> 24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990947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986" y="1571625"/>
            <a:ext cx="8229600" cy="1143000"/>
          </a:xfrm>
        </p:spPr>
        <p:txBody>
          <a:bodyPr>
            <a:normAutofit/>
          </a:bodyPr>
          <a:lstStyle/>
          <a:p>
            <a:r>
              <a:rPr lang="en-US" sz="2400" dirty="0"/>
              <a:t>Useful to combined multiple lists into a list of </a:t>
            </a:r>
            <a:r>
              <a:rPr lang="en-US" sz="2400" dirty="0" err="1"/>
              <a:t>tuples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661986" y="2171701"/>
            <a:ext cx="91821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80"/>
                </a:solidFill>
              </a:rPr>
              <a:t>In [</a:t>
            </a:r>
            <a:r>
              <a:rPr lang="en-US" sz="2800" b="1" dirty="0">
                <a:solidFill>
                  <a:srgbClr val="000080"/>
                </a:solidFill>
              </a:rPr>
              <a:t>238</a:t>
            </a:r>
            <a:r>
              <a:rPr lang="en-US" sz="2800" dirty="0">
                <a:solidFill>
                  <a:srgbClr val="000080"/>
                </a:solidFill>
              </a:rPr>
              <a:t>]:</a:t>
            </a:r>
            <a:r>
              <a:rPr lang="en-US" sz="2800" dirty="0"/>
              <a:t> list(zip(['a', 'b', 'c'], [1, 2, 3], ['A', 'B', 'C']))</a:t>
            </a:r>
          </a:p>
          <a:p>
            <a:r>
              <a:rPr lang="en-US" sz="2800" dirty="0">
                <a:solidFill>
                  <a:srgbClr val="8B0000"/>
                </a:solidFill>
              </a:rPr>
              <a:t>Out[</a:t>
            </a:r>
            <a:r>
              <a:rPr lang="en-US" sz="2800" b="1" dirty="0">
                <a:solidFill>
                  <a:srgbClr val="8B0000"/>
                </a:solidFill>
              </a:rPr>
              <a:t>238</a:t>
            </a:r>
            <a:r>
              <a:rPr lang="en-US" sz="2800" dirty="0">
                <a:solidFill>
                  <a:srgbClr val="8B0000"/>
                </a:solidFill>
              </a:rPr>
              <a:t>]:</a:t>
            </a:r>
            <a:r>
              <a:rPr lang="en-US" sz="2800" dirty="0"/>
              <a:t> [('a', 1, 'A'), ('b', 2, 'B'), ('c', 3, 'C')]</a:t>
            </a:r>
          </a:p>
        </p:txBody>
      </p:sp>
      <p:sp>
        <p:nvSpPr>
          <p:cNvPr id="5" name="Rectangle 4"/>
          <p:cNvSpPr/>
          <p:nvPr/>
        </p:nvSpPr>
        <p:spPr>
          <a:xfrm>
            <a:off x="661986" y="3538538"/>
            <a:ext cx="954881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80"/>
                </a:solidFill>
              </a:rPr>
              <a:t>In [</a:t>
            </a:r>
            <a:r>
              <a:rPr lang="en-US" sz="2800" b="1" dirty="0">
                <a:solidFill>
                  <a:srgbClr val="000080"/>
                </a:solidFill>
              </a:rPr>
              <a:t>245</a:t>
            </a:r>
            <a:r>
              <a:rPr lang="en-US" sz="2800" dirty="0">
                <a:solidFill>
                  <a:srgbClr val="000080"/>
                </a:solidFill>
              </a:rPr>
              <a:t>]:</a:t>
            </a:r>
            <a:r>
              <a:rPr lang="en-US" sz="2800" dirty="0"/>
              <a:t> names = ['James', 'Tom', 'Mary']</a:t>
            </a:r>
          </a:p>
          <a:p>
            <a:r>
              <a:rPr lang="en-US" sz="2800" dirty="0">
                <a:solidFill>
                  <a:srgbClr val="000080"/>
                </a:solidFill>
              </a:rPr>
              <a:t>     ...:</a:t>
            </a:r>
            <a:r>
              <a:rPr lang="en-US" sz="2800" dirty="0"/>
              <a:t> grades = [100, 90, 95]</a:t>
            </a:r>
          </a:p>
          <a:p>
            <a:r>
              <a:rPr lang="en-US" sz="2800" dirty="0">
                <a:solidFill>
                  <a:srgbClr val="000080"/>
                </a:solidFill>
              </a:rPr>
              <a:t>     ...:</a:t>
            </a:r>
            <a:r>
              <a:rPr lang="en-US" sz="2800" dirty="0"/>
              <a:t> list(zip(names, grades))</a:t>
            </a:r>
          </a:p>
          <a:p>
            <a:r>
              <a:rPr lang="en-US" sz="2800" dirty="0">
                <a:solidFill>
                  <a:srgbClr val="000080"/>
                </a:solidFill>
              </a:rPr>
              <a:t>     ...:</a:t>
            </a:r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8B0000"/>
                </a:solidFill>
              </a:rPr>
              <a:t>Out[</a:t>
            </a:r>
            <a:r>
              <a:rPr lang="en-US" sz="2800" b="1" dirty="0">
                <a:solidFill>
                  <a:srgbClr val="8B0000"/>
                </a:solidFill>
              </a:rPr>
              <a:t>245</a:t>
            </a:r>
            <a:r>
              <a:rPr lang="en-US" sz="2800" dirty="0">
                <a:solidFill>
                  <a:srgbClr val="8B0000"/>
                </a:solidFill>
              </a:rPr>
              <a:t>]:</a:t>
            </a:r>
            <a:r>
              <a:rPr lang="en-US" sz="2800" dirty="0"/>
              <a:t> [('James', 100), ('Tom', 90), ('Mary', 95)]</a:t>
            </a:r>
          </a:p>
        </p:txBody>
      </p:sp>
    </p:spTree>
    <p:extLst>
      <p:ext uri="{BB962C8B-B14F-4D97-AF65-F5344CB8AC3E}">
        <p14:creationId xmlns:p14="http://schemas.microsoft.com/office/powerpoint/2010/main" val="12319192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2159B-B579-5343-9954-4B7E30D96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output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57F1D-8E5F-DF4D-A316-9788C954D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743075"/>
            <a:ext cx="5017175" cy="4429125"/>
          </a:xfrm>
        </p:spPr>
        <p:txBody>
          <a:bodyPr/>
          <a:lstStyle/>
          <a:p>
            <a:r>
              <a:rPr lang="en-US" dirty="0"/>
              <a:t> file object = open(</a:t>
            </a:r>
            <a:r>
              <a:rPr lang="en-US" dirty="0" err="1"/>
              <a:t>file_name</a:t>
            </a:r>
            <a:r>
              <a:rPr lang="en-US" dirty="0"/>
              <a:t> [, </a:t>
            </a:r>
            <a:r>
              <a:rPr lang="en-US" dirty="0" err="1"/>
              <a:t>access_mode</a:t>
            </a:r>
            <a:r>
              <a:rPr lang="en-US" dirty="0"/>
              <a:t>])</a:t>
            </a:r>
          </a:p>
          <a:p>
            <a:r>
              <a:rPr lang="en-US" b="1" dirty="0" err="1"/>
              <a:t>access_mode</a:t>
            </a:r>
            <a:r>
              <a:rPr lang="en-US" dirty="0"/>
              <a:t> − The </a:t>
            </a:r>
            <a:r>
              <a:rPr lang="en-US" dirty="0" err="1"/>
              <a:t>access_mode</a:t>
            </a:r>
            <a:r>
              <a:rPr lang="en-US" dirty="0"/>
              <a:t> determines the mode in which the file has to be opened, i.e., read, write, append, etc. A complete list of possible values is given below in the table. This is optional parameter and the default file access mode is read (r).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B9E43-706F-6848-BC64-E993AFBFA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DF278F-EF39-CB40-A621-36725B18D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68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E7F60F-71BE-6D4A-AF53-731E083A05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60" t="6554" r="39377" b="45392"/>
          <a:stretch/>
        </p:blipFill>
        <p:spPr>
          <a:xfrm>
            <a:off x="5331500" y="849359"/>
            <a:ext cx="3459122" cy="48859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72037A-A793-F84B-B4B7-17873A47FF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60" t="53618" r="39223" b="5536"/>
          <a:stretch/>
        </p:blipFill>
        <p:spPr>
          <a:xfrm>
            <a:off x="8837359" y="1275015"/>
            <a:ext cx="3299059" cy="393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9545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6700F-FAA9-6248-92B2-B26190480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9B41E-A20D-7940-B87A-68A8F3AE0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05603-B08F-CB44-9533-0B210A5C6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A4791E-4B03-FD49-BC9C-1E11F8430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69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7BACD4-FD24-C041-A144-68464B802D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16" t="64791" r="29894" b="7019"/>
          <a:stretch/>
        </p:blipFill>
        <p:spPr>
          <a:xfrm>
            <a:off x="314324" y="1743075"/>
            <a:ext cx="6795239" cy="28444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FF8E5A-4730-4346-A71C-8FE8A42599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84" t="12880" r="29709" b="45537"/>
          <a:stretch/>
        </p:blipFill>
        <p:spPr>
          <a:xfrm>
            <a:off x="5455403" y="1735809"/>
            <a:ext cx="6407539" cy="398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72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B437B-6C26-F84A-A5AF-8F9D120C8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less code and do more!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F1964-E170-2D43-AA31-3A376B4F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Python codes are usually 1/3 or 1/5 of the java code. It means we can write less code in Python to achieve the same thing as in Java.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AD765-A01D-9F44-8284-C76B4C2FB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FAC74-8E5B-3246-A01A-7CD540D7F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DF3F1D-27EA-3649-A52F-9AFB49C478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00" t="5445"/>
          <a:stretch/>
        </p:blipFill>
        <p:spPr>
          <a:xfrm>
            <a:off x="5036860" y="2371979"/>
            <a:ext cx="4217629" cy="42659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275686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274A7-0916-2440-B3F1-BF7C9036B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4D4FE-2E20-7F4C-A937-E99035AA1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read()</a:t>
            </a:r>
            <a:r>
              <a:rPr lang="en-US" dirty="0"/>
              <a:t>: It reads the entire file and returns it contents in the form of a string</a:t>
            </a:r>
          </a:p>
          <a:p>
            <a:r>
              <a:rPr lang="en-US" b="1" dirty="0" err="1"/>
              <a:t>readline</a:t>
            </a:r>
            <a:r>
              <a:rPr lang="en-US" b="1" dirty="0"/>
              <a:t>()</a:t>
            </a:r>
            <a:r>
              <a:rPr lang="en-US" dirty="0"/>
              <a:t>: It reads the first line of the file </a:t>
            </a:r>
            <a:r>
              <a:rPr lang="en-US" dirty="0" err="1"/>
              <a:t>i.e</a:t>
            </a:r>
            <a:r>
              <a:rPr lang="en-US" dirty="0"/>
              <a:t> till a newline character or an EOF in case of a file having a single line and returns a string</a:t>
            </a:r>
          </a:p>
          <a:p>
            <a:r>
              <a:rPr lang="en-US" b="1" dirty="0" err="1"/>
              <a:t>readlines</a:t>
            </a:r>
            <a:r>
              <a:rPr lang="en-US" b="1" dirty="0"/>
              <a:t>()</a:t>
            </a:r>
            <a:r>
              <a:rPr lang="en-US" dirty="0"/>
              <a:t>: It reads the entire file line by line and returns a list of line strings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9F076-2D30-9642-B329-7D83E2417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B024D0-66F4-CA45-B560-D7ABDCD91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70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AD62F-F781-2D43-80AF-972AE27AB4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24" t="22918" r="24624" b="44180"/>
          <a:stretch/>
        </p:blipFill>
        <p:spPr>
          <a:xfrm>
            <a:off x="3688569" y="3365631"/>
            <a:ext cx="7821441" cy="32722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47B7FB-0C78-4647-8E03-1517726C4B8E}"/>
              </a:ext>
            </a:extLst>
          </p:cNvPr>
          <p:cNvSpPr txBox="1"/>
          <p:nvPr/>
        </p:nvSpPr>
        <p:spPr>
          <a:xfrm>
            <a:off x="6828961" y="3880311"/>
            <a:ext cx="523494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 hello 40 50 hi</a:t>
            </a:r>
          </a:p>
          <a:p>
            <a:r>
              <a:rPr lang="en-US" dirty="0"/>
              <a:t>This is my course</a:t>
            </a:r>
          </a:p>
          <a:p>
            <a:r>
              <a:rPr lang="en-US" dirty="0"/>
              <a:t>Welcome to this course \n wish you all the best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4686F0-DC82-3F43-9477-4BEB25FB4276}"/>
              </a:ext>
            </a:extLst>
          </p:cNvPr>
          <p:cNvSpPr/>
          <p:nvPr/>
        </p:nvSpPr>
        <p:spPr>
          <a:xfrm>
            <a:off x="314325" y="3565719"/>
            <a:ext cx="3011805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f = open("my_file2.txt", 'w') </a:t>
            </a:r>
          </a:p>
          <a:p>
            <a:r>
              <a:rPr lang="en-US" dirty="0" err="1"/>
              <a:t>f.write</a:t>
            </a:r>
            <a:r>
              <a:rPr lang="en-US" dirty="0"/>
              <a:t>("Hello Everyone!") </a:t>
            </a:r>
          </a:p>
        </p:txBody>
      </p:sp>
    </p:spTree>
    <p:extLst>
      <p:ext uri="{BB962C8B-B14F-4D97-AF65-F5344CB8AC3E}">
        <p14:creationId xmlns:p14="http://schemas.microsoft.com/office/powerpoint/2010/main" val="38213967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5CADD-FF1A-4741-94F4-79A9CA488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BCAB51-FF71-CB42-A141-903256F3D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71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1B1867-45FE-1F48-BE4F-97B434CD6C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12" t="19435" r="36912" b="17288"/>
          <a:stretch/>
        </p:blipFill>
        <p:spPr>
          <a:xfrm>
            <a:off x="314324" y="643665"/>
            <a:ext cx="7469505" cy="59585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B87AA8A-D498-AA49-B858-ABD091457A7C}"/>
              </a:ext>
            </a:extLst>
          </p:cNvPr>
          <p:cNvSpPr/>
          <p:nvPr/>
        </p:nvSpPr>
        <p:spPr>
          <a:xfrm>
            <a:off x="7964424" y="2174950"/>
            <a:ext cx="3332468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source sans pro"/>
              </a:rPr>
              <a:t>Notice how each piece of data is separated by a comma.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0860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9602D-5773-124E-89FF-D7D25B085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62638-13DE-6845-B2E2-7B2B349D1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66C38-A21D-BF4D-A3FE-B52E212C5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8F650D-FB33-2549-8F44-E8E1A35B3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72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036D69-7EF0-8147-87EE-59B25FBCE3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77" t="9943" r="37900" b="10001"/>
          <a:stretch/>
        </p:blipFill>
        <p:spPr>
          <a:xfrm>
            <a:off x="588934" y="300038"/>
            <a:ext cx="6230319" cy="649144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873445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1730A-956B-7D47-9940-1368DE2C5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on Tuesday </a:t>
            </a:r>
            <a:r>
              <a:rPr lang="en-US" dirty="0">
                <a:sym typeface="Wingdings" pitchFamily="2" charset="2"/>
              </a:rPr>
              <a:t>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03720-663C-7747-8298-FD62AA49C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FBD90-7502-6C40-8F35-5BB56307F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343DE1-4023-CA4A-AB7B-AD38508AD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075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54C1E-3873-7A4C-B2FB-BD25801A7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Typing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D951F-201D-5544-95C2-213B6626B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There are many good options for saving and manipulating code</a:t>
            </a:r>
          </a:p>
          <a:p>
            <a:pPr lvl="1"/>
            <a:r>
              <a:rPr lang="en-US" dirty="0"/>
              <a:t>Sublime text (unlimited free trial available)</a:t>
            </a:r>
          </a:p>
          <a:p>
            <a:pPr lvl="1"/>
            <a:r>
              <a:rPr lang="en-US" dirty="0"/>
              <a:t>Notepad++</a:t>
            </a:r>
          </a:p>
          <a:p>
            <a:pPr lvl="1"/>
            <a:r>
              <a:rPr lang="en-US" dirty="0" err="1"/>
              <a:t>Xcode</a:t>
            </a:r>
            <a:r>
              <a:rPr lang="en-US" dirty="0"/>
              <a:t> (Mac)</a:t>
            </a:r>
          </a:p>
          <a:p>
            <a:pPr lvl="1"/>
            <a:r>
              <a:rPr lang="en-US" dirty="0" err="1"/>
              <a:t>TextWrangler</a:t>
            </a:r>
            <a:r>
              <a:rPr lang="en-US" dirty="0"/>
              <a:t> (Mac)</a:t>
            </a:r>
          </a:p>
          <a:p>
            <a:pPr lvl="1"/>
            <a:r>
              <a:rPr lang="en-US" dirty="0"/>
              <a:t>TextEdit (Mac)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EFD24-AA8D-5D48-9881-AA373518A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A6628-6933-EC4C-B87B-73492DDC1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1B1B705-FDCD-6447-B49B-278443F8E991}"/>
              </a:ext>
            </a:extLst>
          </p:cNvPr>
          <p:cNvSpPr txBox="1">
            <a:spLocks/>
          </p:cNvSpPr>
          <p:nvPr/>
        </p:nvSpPr>
        <p:spPr>
          <a:xfrm>
            <a:off x="314325" y="4426267"/>
            <a:ext cx="11387137" cy="2440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v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v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v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v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v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Now there are multiple platforms for taking online courses for free</a:t>
            </a:r>
          </a:p>
          <a:p>
            <a:pPr lvl="1"/>
            <a:r>
              <a:rPr lang="en-US" dirty="0"/>
              <a:t>Coursera </a:t>
            </a:r>
          </a:p>
          <a:p>
            <a:pPr lvl="1"/>
            <a:r>
              <a:rPr lang="en-US" dirty="0" err="1"/>
              <a:t>Edx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Stanford Online </a:t>
            </a:r>
          </a:p>
          <a:p>
            <a:pPr lvl="1"/>
            <a:r>
              <a:rPr lang="en-US" dirty="0"/>
              <a:t>Khan Academy </a:t>
            </a:r>
          </a:p>
          <a:p>
            <a:pPr lvl="1"/>
            <a:r>
              <a:rPr lang="en-US" dirty="0"/>
              <a:t>Udacity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D7759D-C39D-8943-BF5A-DD1CB70FC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332" y="2086927"/>
            <a:ext cx="5334836" cy="23393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46081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DB885-7126-2C4A-9F80-2F3D76CF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Save your file with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ABA28-1EE6-174A-9F29-B2FFA8204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743075"/>
            <a:ext cx="6292215" cy="4429125"/>
          </a:xfrm>
        </p:spPr>
        <p:txBody>
          <a:bodyPr/>
          <a:lstStyle/>
          <a:p>
            <a:r>
              <a:rPr lang="en-US" dirty="0"/>
              <a:t> To download Python follow the instructions on the official website!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DC20A-B113-1E4E-8A7F-1E6E9D38D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First Semester 2018-2019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26523-473C-B84A-A922-26FF87F43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2E80E-A818-EA4B-839C-9030708D7285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5D003-4717-CD4A-825D-6FC3C5D4EA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61" r="40764" b="44833"/>
          <a:stretch/>
        </p:blipFill>
        <p:spPr>
          <a:xfrm>
            <a:off x="6832282" y="1642491"/>
            <a:ext cx="4869180" cy="37833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D25FD1D-28E8-B64C-8F98-2323112C8A8D}"/>
              </a:ext>
            </a:extLst>
          </p:cNvPr>
          <p:cNvSpPr/>
          <p:nvPr/>
        </p:nvSpPr>
        <p:spPr>
          <a:xfrm>
            <a:off x="869871" y="2901434"/>
            <a:ext cx="2885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  <a:r>
              <a:rPr lang="en-US" dirty="0">
                <a:hlinkClick r:id="rId3"/>
              </a:rPr>
              <a:t>https://www.python.org/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7443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{8AC84E04-EA48-7144-B799-8EF2A9761D6C}tf10001070</Template>
  <TotalTime>7683</TotalTime>
  <Words>4373</Words>
  <Application>Microsoft Macintosh PowerPoint</Application>
  <PresentationFormat>Widescreen</PresentationFormat>
  <Paragraphs>946</Paragraphs>
  <Slides>73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7" baseType="lpstr">
      <vt:lpstr>Andale Mono</vt:lpstr>
      <vt:lpstr>Arial</vt:lpstr>
      <vt:lpstr>Calibri</vt:lpstr>
      <vt:lpstr>Courier New</vt:lpstr>
      <vt:lpstr>Open Sans</vt:lpstr>
      <vt:lpstr>Rockwell</vt:lpstr>
      <vt:lpstr>Rockwell Condensed</vt:lpstr>
      <vt:lpstr>Rockwell Extra Bold</vt:lpstr>
      <vt:lpstr>SFMono-Regular</vt:lpstr>
      <vt:lpstr>source sans pro</vt:lpstr>
      <vt:lpstr>Times New Roman</vt:lpstr>
      <vt:lpstr>Verdana</vt:lpstr>
      <vt:lpstr>Wingdings</vt:lpstr>
      <vt:lpstr>Wood Type</vt:lpstr>
      <vt:lpstr>Data Science with Python CS 498 (Special Topics in Computer Science)  Chapter 1: Python</vt:lpstr>
      <vt:lpstr>PyThon</vt:lpstr>
      <vt:lpstr>Good to Know</vt:lpstr>
      <vt:lpstr>Why Python?</vt:lpstr>
      <vt:lpstr>Python is interpreted language</vt:lpstr>
      <vt:lpstr>Python is Dynamically Typed</vt:lpstr>
      <vt:lpstr>Write less code and do more!</vt:lpstr>
      <vt:lpstr>Typing code</vt:lpstr>
      <vt:lpstr>Save your file with .py</vt:lpstr>
      <vt:lpstr>Download Python and ANAconda</vt:lpstr>
      <vt:lpstr>It is very important to learn:</vt:lpstr>
      <vt:lpstr>Git and Github</vt:lpstr>
      <vt:lpstr>What is Github?</vt:lpstr>
      <vt:lpstr>Example of Repo</vt:lpstr>
      <vt:lpstr>Assignment 1</vt:lpstr>
      <vt:lpstr>On-line IDE for Python</vt:lpstr>
      <vt:lpstr>Execute using command line</vt:lpstr>
      <vt:lpstr>Python Indentation</vt:lpstr>
      <vt:lpstr>Comments</vt:lpstr>
      <vt:lpstr>Expressions</vt:lpstr>
      <vt:lpstr>Integer and Real numbers</vt:lpstr>
      <vt:lpstr>Math commands</vt:lpstr>
      <vt:lpstr>Variables</vt:lpstr>
      <vt:lpstr>print</vt:lpstr>
      <vt:lpstr>input</vt:lpstr>
      <vt:lpstr>The for loop</vt:lpstr>
      <vt:lpstr>For loops</vt:lpstr>
      <vt:lpstr>range</vt:lpstr>
      <vt:lpstr>Cumulative loops</vt:lpstr>
      <vt:lpstr>if</vt:lpstr>
      <vt:lpstr>if/else</vt:lpstr>
      <vt:lpstr>while</vt:lpstr>
      <vt:lpstr>Logic</vt:lpstr>
      <vt:lpstr>Strings</vt:lpstr>
      <vt:lpstr>Indexes</vt:lpstr>
      <vt:lpstr>String properties</vt:lpstr>
      <vt:lpstr>List</vt:lpstr>
      <vt:lpstr>More about String</vt:lpstr>
      <vt:lpstr>Lists are mutable - some useful methods</vt:lpstr>
      <vt:lpstr>The key differences between Python 2.7.x and Python 3.x with examples</vt:lpstr>
      <vt:lpstr>Modules</vt:lpstr>
      <vt:lpstr>Division</vt:lpstr>
      <vt:lpstr>More about List</vt:lpstr>
      <vt:lpstr>List - 2</vt:lpstr>
      <vt:lpstr>For loop</vt:lpstr>
      <vt:lpstr>Ref to lists</vt:lpstr>
      <vt:lpstr>tuples</vt:lpstr>
      <vt:lpstr>Tuples - 2</vt:lpstr>
      <vt:lpstr>Good To Know!!</vt:lpstr>
      <vt:lpstr>Dictionaries</vt:lpstr>
      <vt:lpstr>PowerPoint Presentation</vt:lpstr>
      <vt:lpstr>Dictionaries - 2</vt:lpstr>
      <vt:lpstr>Good to know!</vt:lpstr>
      <vt:lpstr>Exceptions</vt:lpstr>
      <vt:lpstr>Functions - 1</vt:lpstr>
      <vt:lpstr>Functions - 2</vt:lpstr>
      <vt:lpstr>Functions - 3</vt:lpstr>
      <vt:lpstr>Functions – lambda expression</vt:lpstr>
      <vt:lpstr>lambda expression - 2</vt:lpstr>
      <vt:lpstr>List comprehension</vt:lpstr>
      <vt:lpstr>List comprehension - 2</vt:lpstr>
      <vt:lpstr>List comprehension - 3</vt:lpstr>
      <vt:lpstr>Functools: map, reduce, filter</vt:lpstr>
      <vt:lpstr>PowerPoint Presentation</vt:lpstr>
      <vt:lpstr>Functools: map, reduce, filter</vt:lpstr>
      <vt:lpstr>Functools: map, reduce, filter</vt:lpstr>
      <vt:lpstr>zip</vt:lpstr>
      <vt:lpstr>Input output files</vt:lpstr>
      <vt:lpstr>PowerPoint Presentation</vt:lpstr>
      <vt:lpstr>PowerPoint Presentation</vt:lpstr>
      <vt:lpstr>PowerPoint Presentation</vt:lpstr>
      <vt:lpstr>PowerPoint Presentation</vt:lpstr>
      <vt:lpstr>Quiz on Tuesday 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with Python</dc:title>
  <dc:creator>Abdullah, Malak</dc:creator>
  <cp:lastModifiedBy>Abdullah, Malak</cp:lastModifiedBy>
  <cp:revision>78</cp:revision>
  <cp:lastPrinted>2018-10-06T10:09:13Z</cp:lastPrinted>
  <dcterms:created xsi:type="dcterms:W3CDTF">2018-09-24T08:53:56Z</dcterms:created>
  <dcterms:modified xsi:type="dcterms:W3CDTF">2018-10-06T16:52:11Z</dcterms:modified>
</cp:coreProperties>
</file>